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9"/>
  </p:notesMasterIdLst>
  <p:sldIdLst>
    <p:sldId id="256" r:id="rId2"/>
    <p:sldId id="258" r:id="rId3"/>
    <p:sldId id="257" r:id="rId4"/>
    <p:sldId id="259" r:id="rId5"/>
    <p:sldId id="260" r:id="rId6"/>
    <p:sldId id="261" r:id="rId7"/>
    <p:sldId id="262"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3A716E6-0BED-4B10-B7D0-4C3604B014FE}" type="datetimeFigureOut">
              <a:rPr kumimoji="1" lang="ja-JP" altLang="en-US" smtClean="0"/>
              <a:t>2024/4/26</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DE70D54-EF16-4DF0-A5F6-232538FCAA8C}" type="slidenum">
              <a:rPr kumimoji="1" lang="ja-JP" altLang="en-US" smtClean="0"/>
              <a:t>‹#›</a:t>
            </a:fld>
            <a:endParaRPr kumimoji="1" lang="ja-JP" altLang="en-US"/>
          </a:p>
        </p:txBody>
      </p:sp>
    </p:spTree>
    <p:extLst>
      <p:ext uri="{BB962C8B-B14F-4D97-AF65-F5344CB8AC3E}">
        <p14:creationId xmlns:p14="http://schemas.microsoft.com/office/powerpoint/2010/main" val="9607084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6F794C4-3EAC-4BC6-9D48-6127968852F9}" type="datetime1">
              <a:rPr kumimoji="1" lang="ja-JP" altLang="en-US" smtClean="0"/>
              <a:t>2024/4/26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3427929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761C9CA-47C1-42AA-BC54-A8F071D56DD5}" type="datetime1">
              <a:rPr kumimoji="1" lang="ja-JP" altLang="en-US" smtClean="0"/>
              <a:t>2024/4/26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3652022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7D9462-3175-4A32-98E5-717408CA99DE}" type="datetime1">
              <a:rPr kumimoji="1" lang="ja-JP" altLang="en-US" smtClean="0"/>
              <a:t>2024/4/26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3168443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5E921A7-261E-47B6-A4A0-9081DB6E9E4D}" type="datetime1">
              <a:rPr kumimoji="1" lang="ja-JP" altLang="en-US" smtClean="0"/>
              <a:t>2024/4/26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395404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D0D0716-4D0E-4C40-A5ED-B2A4B6852540}" type="datetime1">
              <a:rPr kumimoji="1" lang="ja-JP" altLang="en-US" smtClean="0"/>
              <a:t>2024/4/26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623304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562DF27-9137-4FF9-9050-4F2976A35504}" type="datetime1">
              <a:rPr kumimoji="1" lang="ja-JP" altLang="en-US" smtClean="0"/>
              <a:t>2024/4/26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3301163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F9CAA6E-DDA3-4E49-8AA9-0D48B4D50B95}" type="datetime1">
              <a:rPr kumimoji="1" lang="ja-JP" altLang="en-US" smtClean="0"/>
              <a:t>2024/4/26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1062976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4C8FB81-BE6B-459A-82A1-08B8CCBFCBBD}" type="datetime1">
              <a:rPr kumimoji="1" lang="ja-JP" altLang="en-US" smtClean="0"/>
              <a:t>2024/4/26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3909026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75DB1A-3C44-4BB6-B96A-171151C17147}" type="datetime1">
              <a:rPr kumimoji="1" lang="ja-JP" altLang="en-US" smtClean="0"/>
              <a:t>2024/4/26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160873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2841C63-944B-43F6-A7CC-FA531B1E0F1B}" type="datetime1">
              <a:rPr kumimoji="1" lang="ja-JP" altLang="en-US" smtClean="0"/>
              <a:t>2024/4/26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2784026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A8F673A-B01E-44C9-81B0-1F466725198B}" type="datetime1">
              <a:rPr kumimoji="1" lang="ja-JP" altLang="en-US" smtClean="0"/>
              <a:t>2024/4/26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258171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FD7E0-2D12-4450-97BF-B937AFFA0C79}" type="datetime1">
              <a:rPr kumimoji="1" lang="ja-JP" altLang="en-US" smtClean="0"/>
              <a:t>2024/4/26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F893F5-BD6B-4194-8B42-7DD6700FE142}" type="slidenum">
              <a:rPr kumimoji="1" lang="ja-JP" altLang="en-US" smtClean="0"/>
              <a:t>‹#›</a:t>
            </a:fld>
            <a:endParaRPr kumimoji="1" lang="ja-JP" altLang="en-US"/>
          </a:p>
        </p:txBody>
      </p:sp>
    </p:spTree>
    <p:extLst>
      <p:ext uri="{BB962C8B-B14F-4D97-AF65-F5344CB8AC3E}">
        <p14:creationId xmlns:p14="http://schemas.microsoft.com/office/powerpoint/2010/main" val="2168199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b="1" dirty="0" smtClean="0">
                <a:effectLst>
                  <a:outerShdw blurRad="38100" dist="38100" dir="2700000" algn="tl">
                    <a:srgbClr val="000000">
                      <a:alpha val="43137"/>
                    </a:srgbClr>
                  </a:outerShdw>
                </a:effectLst>
              </a:rPr>
              <a:t>電子契約の導入について</a:t>
            </a:r>
            <a:endParaRPr kumimoji="1" lang="ja-JP" altLang="en-US" b="1" dirty="0">
              <a:effectLst>
                <a:outerShdw blurRad="38100" dist="38100" dir="2700000" algn="tl">
                  <a:srgbClr val="000000">
                    <a:alpha val="43137"/>
                  </a:srgbClr>
                </a:outerShdw>
              </a:effectLst>
            </a:endParaRPr>
          </a:p>
        </p:txBody>
      </p:sp>
      <p:sp>
        <p:nvSpPr>
          <p:cNvPr id="3" name="サブタイトル 2"/>
          <p:cNvSpPr>
            <a:spLocks noGrp="1"/>
          </p:cNvSpPr>
          <p:nvPr>
            <p:ph type="subTitle" idx="1"/>
          </p:nvPr>
        </p:nvSpPr>
        <p:spPr/>
        <p:txBody>
          <a:bodyPr/>
          <a:lstStyle/>
          <a:p>
            <a:endParaRPr kumimoji="1" lang="en-US" altLang="ja-JP" dirty="0" smtClean="0"/>
          </a:p>
          <a:p>
            <a:endParaRPr kumimoji="1" lang="en-US" altLang="ja-JP" dirty="0" smtClean="0"/>
          </a:p>
          <a:p>
            <a:r>
              <a:rPr kumimoji="1" lang="ja-JP" altLang="en-US" dirty="0" smtClean="0"/>
              <a:t>羽島市管財課</a:t>
            </a:r>
            <a:endParaRPr kumimoji="1" lang="ja-JP" altLang="en-US" dirty="0"/>
          </a:p>
        </p:txBody>
      </p:sp>
    </p:spTree>
    <p:extLst>
      <p:ext uri="{BB962C8B-B14F-4D97-AF65-F5344CB8AC3E}">
        <p14:creationId xmlns:p14="http://schemas.microsoft.com/office/powerpoint/2010/main" val="366022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67054"/>
            <a:ext cx="10515600" cy="5644661"/>
          </a:xfrm>
        </p:spPr>
        <p:txBody>
          <a:bodyPr>
            <a:normAutofit/>
          </a:bodyPr>
          <a:lstStyle/>
          <a:p>
            <a:r>
              <a:rPr kumimoji="1" lang="ja-JP" altLang="en-US" sz="2800" b="1" dirty="0" smtClean="0"/>
              <a:t>＜説明内容＞</a:t>
            </a:r>
            <a:r>
              <a:rPr kumimoji="1" lang="en-US" altLang="ja-JP" sz="2800" b="1" dirty="0" smtClean="0"/>
              <a:t/>
            </a:r>
            <a:br>
              <a:rPr kumimoji="1" lang="en-US" altLang="ja-JP" sz="2800" b="1" dirty="0" smtClean="0"/>
            </a:br>
            <a:r>
              <a:rPr lang="en-US" altLang="ja-JP" sz="2800" b="1" dirty="0" smtClean="0"/>
              <a:t/>
            </a:r>
            <a:br>
              <a:rPr lang="en-US" altLang="ja-JP" sz="2800" b="1" dirty="0" smtClean="0"/>
            </a:br>
            <a:r>
              <a:rPr lang="ja-JP" altLang="en-US" sz="2800" b="1" dirty="0" smtClean="0"/>
              <a:t>（</a:t>
            </a:r>
            <a:r>
              <a:rPr lang="ja-JP" altLang="en-US" sz="2800" b="1" dirty="0"/>
              <a:t>１</a:t>
            </a:r>
            <a:r>
              <a:rPr lang="ja-JP" altLang="en-US" sz="2800" b="1" dirty="0" smtClean="0"/>
              <a:t>）電子契約導入の概要</a:t>
            </a:r>
            <a:r>
              <a:rPr lang="en-US" altLang="ja-JP" sz="2800" b="1" dirty="0" smtClean="0"/>
              <a:t/>
            </a:r>
            <a:br>
              <a:rPr lang="en-US" altLang="ja-JP" sz="2800" b="1" dirty="0" smtClean="0"/>
            </a:br>
            <a:r>
              <a:rPr lang="en-US" altLang="ja-JP" sz="2800" b="1" dirty="0"/>
              <a:t/>
            </a:r>
            <a:br>
              <a:rPr lang="en-US" altLang="ja-JP" sz="2800" b="1" dirty="0"/>
            </a:br>
            <a:r>
              <a:rPr lang="ja-JP" altLang="en-US" sz="2800" b="1" dirty="0" smtClean="0"/>
              <a:t>（２）電子契約締結フロー</a:t>
            </a:r>
            <a:r>
              <a:rPr lang="en-US" altLang="ja-JP" sz="2800" b="1" dirty="0" smtClean="0"/>
              <a:t/>
            </a:r>
            <a:br>
              <a:rPr lang="en-US" altLang="ja-JP" sz="2800" b="1" dirty="0" smtClean="0"/>
            </a:br>
            <a:r>
              <a:rPr lang="en-US" altLang="ja-JP" sz="2800" b="1" dirty="0"/>
              <a:t/>
            </a:r>
            <a:br>
              <a:rPr lang="en-US" altLang="ja-JP" sz="2800" b="1" dirty="0"/>
            </a:br>
            <a:r>
              <a:rPr lang="ja-JP" altLang="en-US" sz="2800" b="1" dirty="0" smtClean="0"/>
              <a:t>（３）電子契約利用の承諾</a:t>
            </a:r>
            <a:r>
              <a:rPr lang="en-US" altLang="ja-JP" sz="2800" b="1" dirty="0" smtClean="0"/>
              <a:t/>
            </a:r>
            <a:br>
              <a:rPr lang="en-US" altLang="ja-JP" sz="2800" b="1" dirty="0" smtClean="0"/>
            </a:br>
            <a:r>
              <a:rPr lang="en-US" altLang="ja-JP" sz="2800" b="1" dirty="0"/>
              <a:t/>
            </a:r>
            <a:br>
              <a:rPr lang="en-US" altLang="ja-JP" sz="2800" b="1" dirty="0"/>
            </a:br>
            <a:r>
              <a:rPr lang="ja-JP" altLang="en-US" sz="2800" b="1" dirty="0" smtClean="0"/>
              <a:t>（４）電子保証の案内</a:t>
            </a:r>
            <a:r>
              <a:rPr lang="en-US" altLang="ja-JP" sz="2800" b="1" dirty="0" smtClean="0"/>
              <a:t/>
            </a:r>
            <a:br>
              <a:rPr lang="en-US" altLang="ja-JP" sz="2800" b="1" dirty="0" smtClean="0"/>
            </a:br>
            <a:r>
              <a:rPr lang="en-US" altLang="ja-JP" sz="2800" b="1" dirty="0"/>
              <a:t/>
            </a:r>
            <a:br>
              <a:rPr lang="en-US" altLang="ja-JP" sz="2800" b="1" dirty="0"/>
            </a:br>
            <a:r>
              <a:rPr lang="ja-JP" altLang="en-US" sz="2800" b="1" dirty="0" smtClean="0"/>
              <a:t>（５）</a:t>
            </a:r>
            <a:r>
              <a:rPr lang="en-US" altLang="ja-JP" sz="2800" b="1" dirty="0" smtClean="0"/>
              <a:t>Q</a:t>
            </a:r>
            <a:r>
              <a:rPr lang="ja-JP" altLang="en-US" sz="2800" b="1" dirty="0" smtClean="0"/>
              <a:t>＆</a:t>
            </a:r>
            <a:r>
              <a:rPr lang="en-US" altLang="ja-JP" sz="2800" b="1" dirty="0" smtClean="0"/>
              <a:t>A</a:t>
            </a:r>
            <a:br>
              <a:rPr lang="en-US" altLang="ja-JP" sz="2800" b="1" dirty="0" smtClean="0"/>
            </a:br>
            <a:r>
              <a:rPr lang="en-US" altLang="ja-JP" sz="2800" b="1" dirty="0" smtClean="0"/>
              <a:t/>
            </a:r>
            <a:br>
              <a:rPr lang="en-US" altLang="ja-JP" sz="2800" b="1" dirty="0" smtClean="0"/>
            </a:br>
            <a:r>
              <a:rPr lang="ja-JP" altLang="en-US" sz="2800" b="1" dirty="0" smtClean="0"/>
              <a:t>（６）質疑応答</a:t>
            </a:r>
            <a:endParaRPr kumimoji="1" lang="ja-JP" altLang="en-US" sz="2800" b="1" dirty="0"/>
          </a:p>
        </p:txBody>
      </p:sp>
    </p:spTree>
    <p:extLst>
      <p:ext uri="{BB962C8B-B14F-4D97-AF65-F5344CB8AC3E}">
        <p14:creationId xmlns:p14="http://schemas.microsoft.com/office/powerpoint/2010/main" val="1765974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725120"/>
          </a:xfrm>
        </p:spPr>
        <p:txBody>
          <a:bodyPr>
            <a:normAutofit/>
          </a:bodyPr>
          <a:lstStyle/>
          <a:p>
            <a:r>
              <a:rPr kumimoji="1" lang="ja-JP" altLang="en-US" sz="3600" dirty="0" smtClean="0"/>
              <a:t>（１）電子契約導入の概要</a:t>
            </a:r>
            <a:endParaRPr kumimoji="1" lang="ja-JP" altLang="en-US" sz="3600" dirty="0"/>
          </a:p>
        </p:txBody>
      </p:sp>
      <p:sp>
        <p:nvSpPr>
          <p:cNvPr id="3" name="テキスト ボックス 2"/>
          <p:cNvSpPr txBox="1"/>
          <p:nvPr/>
        </p:nvSpPr>
        <p:spPr>
          <a:xfrm>
            <a:off x="838200" y="1090246"/>
            <a:ext cx="10515600" cy="1015663"/>
          </a:xfrm>
          <a:prstGeom prst="rect">
            <a:avLst/>
          </a:prstGeom>
          <a:noFill/>
          <a:ln w="25400">
            <a:solidFill>
              <a:srgbClr val="0070C0"/>
            </a:solidFill>
          </a:ln>
        </p:spPr>
        <p:txBody>
          <a:bodyPr wrap="square" rtlCol="0">
            <a:spAutoFit/>
          </a:bodyPr>
          <a:lstStyle/>
          <a:p>
            <a:r>
              <a:rPr kumimoji="1" lang="ja-JP" altLang="en-US" sz="2000" dirty="0" smtClean="0"/>
              <a:t>・弁護士ドットコム株式会社が提供する「クラウドサイン」による電子契約</a:t>
            </a:r>
            <a:endParaRPr kumimoji="1" lang="en-US" altLang="ja-JP" sz="2000" dirty="0" smtClean="0"/>
          </a:p>
          <a:p>
            <a:r>
              <a:rPr lang="ja-JP" altLang="en-US" sz="2000" dirty="0" smtClean="0"/>
              <a:t>・事業者の利便性の向上、事務負担の軽減及びコスト削減、羽島市の事務効率化、</a:t>
            </a:r>
            <a:endParaRPr lang="en-US" altLang="ja-JP" sz="2000" dirty="0" smtClean="0"/>
          </a:p>
          <a:p>
            <a:r>
              <a:rPr lang="ja-JP" altLang="en-US" sz="2000" dirty="0"/>
              <a:t>　</a:t>
            </a:r>
            <a:r>
              <a:rPr lang="ja-JP" altLang="en-US" sz="2000" dirty="0" smtClean="0"/>
              <a:t>簡素化を目的として導入</a:t>
            </a:r>
            <a:endParaRPr kumimoji="1" lang="ja-JP" altLang="en-US" sz="2000" dirty="0"/>
          </a:p>
        </p:txBody>
      </p:sp>
      <p:grpSp>
        <p:nvGrpSpPr>
          <p:cNvPr id="17" name="グループ化 16"/>
          <p:cNvGrpSpPr/>
          <p:nvPr/>
        </p:nvGrpSpPr>
        <p:grpSpPr>
          <a:xfrm>
            <a:off x="2011218" y="2701720"/>
            <a:ext cx="8169564" cy="1942700"/>
            <a:chOff x="2011218" y="2600120"/>
            <a:chExt cx="8169564" cy="1942700"/>
          </a:xfrm>
        </p:grpSpPr>
        <p:sp>
          <p:nvSpPr>
            <p:cNvPr id="4" name="楕円 3"/>
            <p:cNvSpPr/>
            <p:nvPr/>
          </p:nvSpPr>
          <p:spPr>
            <a:xfrm>
              <a:off x="5338618" y="2775611"/>
              <a:ext cx="1514764" cy="151476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u="sng" dirty="0" smtClean="0">
                  <a:solidFill>
                    <a:schemeClr val="tx1"/>
                  </a:solidFill>
                </a:rPr>
                <a:t>クラウドサイン</a:t>
              </a:r>
              <a:endParaRPr kumimoji="1" lang="ja-JP" altLang="en-US" sz="1600" b="1" u="sng" dirty="0">
                <a:solidFill>
                  <a:schemeClr val="tx1"/>
                </a:solidFill>
              </a:endParaRPr>
            </a:p>
          </p:txBody>
        </p:sp>
        <p:sp>
          <p:nvSpPr>
            <p:cNvPr id="5" name="正方形/長方形 4"/>
            <p:cNvSpPr/>
            <p:nvPr/>
          </p:nvSpPr>
          <p:spPr>
            <a:xfrm>
              <a:off x="2011218" y="2600120"/>
              <a:ext cx="1173018" cy="18657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羽島市</a:t>
              </a:r>
              <a:endParaRPr kumimoji="1" lang="ja-JP" altLang="en-US" dirty="0">
                <a:solidFill>
                  <a:schemeClr val="tx1"/>
                </a:solidFill>
              </a:endParaRPr>
            </a:p>
          </p:txBody>
        </p:sp>
        <p:sp>
          <p:nvSpPr>
            <p:cNvPr id="6" name="正方形/長方形 5"/>
            <p:cNvSpPr/>
            <p:nvPr/>
          </p:nvSpPr>
          <p:spPr>
            <a:xfrm>
              <a:off x="9007764" y="2600120"/>
              <a:ext cx="1173018" cy="18657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事業者</a:t>
              </a:r>
              <a:endParaRPr kumimoji="1" lang="ja-JP" altLang="en-US" dirty="0">
                <a:solidFill>
                  <a:schemeClr val="tx1"/>
                </a:solidFill>
              </a:endParaRPr>
            </a:p>
          </p:txBody>
        </p:sp>
        <p:sp>
          <p:nvSpPr>
            <p:cNvPr id="7" name="右矢印 6"/>
            <p:cNvSpPr/>
            <p:nvPr/>
          </p:nvSpPr>
          <p:spPr>
            <a:xfrm>
              <a:off x="3590635" y="3098885"/>
              <a:ext cx="1394691" cy="332508"/>
            </a:xfrm>
            <a:prstGeom prst="rightArrow">
              <a:avLst/>
            </a:prstGeom>
            <a:solidFill>
              <a:schemeClr val="accent3"/>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矢印 8"/>
            <p:cNvSpPr/>
            <p:nvPr/>
          </p:nvSpPr>
          <p:spPr>
            <a:xfrm>
              <a:off x="7233227" y="3098885"/>
              <a:ext cx="1394691" cy="332508"/>
            </a:xfrm>
            <a:prstGeom prst="rightArrow">
              <a:avLst/>
            </a:prstGeom>
            <a:solidFill>
              <a:schemeClr val="accent3"/>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rot="10800000">
              <a:off x="7233227" y="3625358"/>
              <a:ext cx="1394691" cy="332508"/>
            </a:xfrm>
            <a:prstGeom prst="rightArrow">
              <a:avLst/>
            </a:prstGeom>
            <a:solidFill>
              <a:schemeClr val="accent3"/>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248893" y="2643310"/>
              <a:ext cx="2449944" cy="523220"/>
            </a:xfrm>
            <a:prstGeom prst="rect">
              <a:avLst/>
            </a:prstGeom>
            <a:noFill/>
          </p:spPr>
          <p:txBody>
            <a:bodyPr wrap="square" rtlCol="0">
              <a:spAutoFit/>
            </a:bodyPr>
            <a:lstStyle/>
            <a:p>
              <a:r>
                <a:rPr kumimoji="1" lang="ja-JP" altLang="en-US" sz="1400" dirty="0" smtClean="0"/>
                <a:t>①契約書</a:t>
              </a:r>
              <a:r>
                <a:rPr kumimoji="1" lang="en-US" altLang="ja-JP" sz="1400" dirty="0" smtClean="0"/>
                <a:t>PDF</a:t>
              </a:r>
              <a:r>
                <a:rPr kumimoji="1" lang="ja-JP" altLang="en-US" sz="1400" dirty="0" smtClean="0"/>
                <a:t>アップロード</a:t>
              </a:r>
              <a:endParaRPr kumimoji="1" lang="en-US" altLang="ja-JP" sz="1400" dirty="0" smtClean="0"/>
            </a:p>
            <a:p>
              <a:r>
                <a:rPr lang="ja-JP" altLang="en-US" sz="1400" dirty="0" smtClean="0"/>
                <a:t>②承認</a:t>
              </a:r>
              <a:endParaRPr kumimoji="1" lang="ja-JP" altLang="en-US" sz="1400" dirty="0"/>
            </a:p>
          </p:txBody>
        </p:sp>
        <p:sp>
          <p:nvSpPr>
            <p:cNvPr id="14" name="テキスト ボックス 13"/>
            <p:cNvSpPr txBox="1"/>
            <p:nvPr/>
          </p:nvSpPr>
          <p:spPr>
            <a:xfrm>
              <a:off x="7315200" y="2751031"/>
              <a:ext cx="1230744" cy="307777"/>
            </a:xfrm>
            <a:prstGeom prst="rect">
              <a:avLst/>
            </a:prstGeom>
            <a:noFill/>
          </p:spPr>
          <p:txBody>
            <a:bodyPr wrap="square" rtlCol="0">
              <a:spAutoFit/>
            </a:bodyPr>
            <a:lstStyle/>
            <a:p>
              <a:r>
                <a:rPr lang="ja-JP" altLang="en-US" sz="1400" dirty="0" smtClean="0"/>
                <a:t>③承認依頼</a:t>
              </a:r>
              <a:endParaRPr kumimoji="1" lang="ja-JP" altLang="en-US" sz="1400" dirty="0"/>
            </a:p>
          </p:txBody>
        </p:sp>
        <p:sp>
          <p:nvSpPr>
            <p:cNvPr id="15" name="テキスト ボックス 14"/>
            <p:cNvSpPr txBox="1"/>
            <p:nvPr/>
          </p:nvSpPr>
          <p:spPr>
            <a:xfrm>
              <a:off x="7539758" y="3997942"/>
              <a:ext cx="781627" cy="307777"/>
            </a:xfrm>
            <a:prstGeom prst="rect">
              <a:avLst/>
            </a:prstGeom>
            <a:noFill/>
          </p:spPr>
          <p:txBody>
            <a:bodyPr wrap="square" rtlCol="0">
              <a:spAutoFit/>
            </a:bodyPr>
            <a:lstStyle/>
            <a:p>
              <a:r>
                <a:rPr lang="ja-JP" altLang="en-US" sz="1400" dirty="0"/>
                <a:t>④</a:t>
              </a:r>
              <a:r>
                <a:rPr lang="ja-JP" altLang="en-US" sz="1400" dirty="0" smtClean="0"/>
                <a:t>承認</a:t>
              </a:r>
              <a:endParaRPr kumimoji="1" lang="ja-JP" altLang="en-US" sz="1400" dirty="0"/>
            </a:p>
          </p:txBody>
        </p:sp>
        <p:sp>
          <p:nvSpPr>
            <p:cNvPr id="16" name="テキスト ボックス 15"/>
            <p:cNvSpPr txBox="1"/>
            <p:nvPr/>
          </p:nvSpPr>
          <p:spPr>
            <a:xfrm>
              <a:off x="6339609" y="4235043"/>
              <a:ext cx="1489365" cy="307777"/>
            </a:xfrm>
            <a:prstGeom prst="rect">
              <a:avLst/>
            </a:prstGeom>
            <a:noFill/>
          </p:spPr>
          <p:txBody>
            <a:bodyPr wrap="square" rtlCol="0">
              <a:spAutoFit/>
            </a:bodyPr>
            <a:lstStyle/>
            <a:p>
              <a:r>
                <a:rPr lang="ja-JP" altLang="en-US" sz="1400" dirty="0" smtClean="0"/>
                <a:t>⑤契約締結完了</a:t>
              </a:r>
              <a:endParaRPr kumimoji="1" lang="ja-JP" altLang="en-US" sz="1400" dirty="0"/>
            </a:p>
          </p:txBody>
        </p:sp>
      </p:grpSp>
      <p:sp>
        <p:nvSpPr>
          <p:cNvPr id="18" name="テキスト ボックス 17"/>
          <p:cNvSpPr txBox="1"/>
          <p:nvPr/>
        </p:nvSpPr>
        <p:spPr>
          <a:xfrm>
            <a:off x="1106054" y="2219148"/>
            <a:ext cx="1810327" cy="369332"/>
          </a:xfrm>
          <a:prstGeom prst="rect">
            <a:avLst/>
          </a:prstGeom>
          <a:noFill/>
        </p:spPr>
        <p:txBody>
          <a:bodyPr wrap="square" rtlCol="0">
            <a:spAutoFit/>
          </a:bodyPr>
          <a:lstStyle/>
          <a:p>
            <a:r>
              <a:rPr kumimoji="1" lang="en-US" altLang="ja-JP" dirty="0" smtClean="0"/>
              <a:t>【</a:t>
            </a:r>
            <a:r>
              <a:rPr kumimoji="1" lang="ja-JP" altLang="en-US" dirty="0" smtClean="0"/>
              <a:t>イメージ図</a:t>
            </a:r>
            <a:r>
              <a:rPr kumimoji="1" lang="en-US" altLang="ja-JP" dirty="0" smtClean="0"/>
              <a:t>】</a:t>
            </a:r>
            <a:endParaRPr kumimoji="1" lang="ja-JP" altLang="en-US" dirty="0"/>
          </a:p>
        </p:txBody>
      </p:sp>
      <p:sp>
        <p:nvSpPr>
          <p:cNvPr id="19" name="テキスト ボックス 18"/>
          <p:cNvSpPr txBox="1"/>
          <p:nvPr/>
        </p:nvSpPr>
        <p:spPr>
          <a:xfrm>
            <a:off x="1106054" y="4800985"/>
            <a:ext cx="3170382" cy="369332"/>
          </a:xfrm>
          <a:prstGeom prst="rect">
            <a:avLst/>
          </a:prstGeom>
          <a:noFill/>
        </p:spPr>
        <p:txBody>
          <a:bodyPr wrap="square" rtlCol="0">
            <a:spAutoFit/>
          </a:bodyPr>
          <a:lstStyle/>
          <a:p>
            <a:r>
              <a:rPr kumimoji="1" lang="en-US" altLang="ja-JP" dirty="0" smtClean="0"/>
              <a:t>【</a:t>
            </a:r>
            <a:r>
              <a:rPr lang="ja-JP" altLang="en-US" dirty="0"/>
              <a:t>スケジュール</a:t>
            </a:r>
            <a:r>
              <a:rPr kumimoji="1" lang="en-US" altLang="ja-JP" dirty="0" smtClean="0"/>
              <a:t>】</a:t>
            </a:r>
            <a:endParaRPr kumimoji="1" lang="ja-JP" altLang="en-US" dirty="0"/>
          </a:p>
        </p:txBody>
      </p:sp>
      <p:sp>
        <p:nvSpPr>
          <p:cNvPr id="20" name="テキスト ボックス 19"/>
          <p:cNvSpPr txBox="1"/>
          <p:nvPr/>
        </p:nvSpPr>
        <p:spPr>
          <a:xfrm>
            <a:off x="1106054" y="5157469"/>
            <a:ext cx="9451110" cy="1631216"/>
          </a:xfrm>
          <a:prstGeom prst="rect">
            <a:avLst/>
          </a:prstGeom>
          <a:noFill/>
        </p:spPr>
        <p:txBody>
          <a:bodyPr wrap="square" rtlCol="0">
            <a:spAutoFit/>
          </a:bodyPr>
          <a:lstStyle/>
          <a:p>
            <a:r>
              <a:rPr kumimoji="1" lang="ja-JP" altLang="en-US" sz="2000" dirty="0" smtClean="0"/>
              <a:t>・令和</a:t>
            </a:r>
            <a:r>
              <a:rPr kumimoji="1" lang="en-US" altLang="ja-JP" sz="2000" dirty="0" smtClean="0"/>
              <a:t>6</a:t>
            </a:r>
            <a:r>
              <a:rPr kumimoji="1" lang="ja-JP" altLang="en-US" sz="2000" dirty="0" smtClean="0"/>
              <a:t>年</a:t>
            </a:r>
            <a:r>
              <a:rPr kumimoji="1" lang="ja-JP" altLang="en-US" sz="2000" u="sng" dirty="0" smtClean="0"/>
              <a:t>ゴールデンウイーク後、最初に指名通知を発出する案件</a:t>
            </a:r>
            <a:r>
              <a:rPr lang="ja-JP" altLang="en-US" sz="2000" dirty="0" smtClean="0"/>
              <a:t>から導入</a:t>
            </a:r>
            <a:endParaRPr lang="en-US" altLang="ja-JP" sz="2000" dirty="0" smtClean="0"/>
          </a:p>
          <a:p>
            <a:r>
              <a:rPr kumimoji="1" lang="ja-JP" altLang="en-US" sz="2000" dirty="0" smtClean="0"/>
              <a:t>・</a:t>
            </a:r>
            <a:r>
              <a:rPr kumimoji="1" lang="ja-JP" altLang="en-US" sz="2000" u="sng" dirty="0" smtClean="0"/>
              <a:t>導入当初は、建設工事のみが対象</a:t>
            </a:r>
            <a:r>
              <a:rPr kumimoji="1" lang="ja-JP" altLang="en-US" sz="2000" dirty="0" smtClean="0"/>
              <a:t>。令和</a:t>
            </a:r>
            <a:r>
              <a:rPr kumimoji="1" lang="en-US" altLang="ja-JP" sz="2000" dirty="0" smtClean="0"/>
              <a:t>6</a:t>
            </a:r>
            <a:r>
              <a:rPr kumimoji="1" lang="ja-JP" altLang="en-US" sz="2000" dirty="0" smtClean="0"/>
              <a:t>年</a:t>
            </a:r>
            <a:r>
              <a:rPr kumimoji="1" lang="en-US" altLang="ja-JP" sz="2000" dirty="0" smtClean="0"/>
              <a:t>8</a:t>
            </a:r>
            <a:r>
              <a:rPr kumimoji="1" lang="ja-JP" altLang="en-US" sz="2000" dirty="0" smtClean="0"/>
              <a:t>月より</a:t>
            </a:r>
            <a:r>
              <a:rPr lang="ja-JP" altLang="en-US" sz="2000" dirty="0" smtClean="0"/>
              <a:t>全ての契約に拡大（予定）</a:t>
            </a:r>
            <a:endParaRPr lang="en-US" altLang="ja-JP" sz="2000" dirty="0" smtClean="0"/>
          </a:p>
          <a:p>
            <a:r>
              <a:rPr kumimoji="1" lang="ja-JP" altLang="en-US" sz="2000" dirty="0" smtClean="0">
                <a:solidFill>
                  <a:srgbClr val="FF0000"/>
                </a:solidFill>
              </a:rPr>
              <a:t>（変更）</a:t>
            </a:r>
            <a:endParaRPr kumimoji="1" lang="en-US" altLang="ja-JP" sz="2000" dirty="0" smtClean="0">
              <a:solidFill>
                <a:srgbClr val="FF0000"/>
              </a:solidFill>
            </a:endParaRPr>
          </a:p>
          <a:p>
            <a:r>
              <a:rPr lang="ja-JP" altLang="en-US" sz="2000" dirty="0" smtClean="0">
                <a:solidFill>
                  <a:srgbClr val="FF0000"/>
                </a:solidFill>
              </a:rPr>
              <a:t>・導入は令和</a:t>
            </a:r>
            <a:r>
              <a:rPr lang="en-US" altLang="ja-JP" sz="2000" dirty="0" smtClean="0">
                <a:solidFill>
                  <a:srgbClr val="FF0000"/>
                </a:solidFill>
              </a:rPr>
              <a:t>6</a:t>
            </a:r>
            <a:r>
              <a:rPr lang="ja-JP" altLang="en-US" sz="2000" dirty="0" smtClean="0">
                <a:solidFill>
                  <a:srgbClr val="FF0000"/>
                </a:solidFill>
              </a:rPr>
              <a:t>年</a:t>
            </a:r>
            <a:r>
              <a:rPr lang="en-US" altLang="ja-JP" sz="2000" dirty="0" smtClean="0">
                <a:solidFill>
                  <a:srgbClr val="FF0000"/>
                </a:solidFill>
              </a:rPr>
              <a:t>7</a:t>
            </a:r>
            <a:r>
              <a:rPr lang="ja-JP" altLang="en-US" sz="2000" dirty="0" smtClean="0">
                <a:solidFill>
                  <a:srgbClr val="FF0000"/>
                </a:solidFill>
              </a:rPr>
              <a:t>月～</a:t>
            </a:r>
            <a:r>
              <a:rPr lang="en-US" altLang="ja-JP" sz="2000" dirty="0" smtClean="0">
                <a:solidFill>
                  <a:srgbClr val="FF0000"/>
                </a:solidFill>
              </a:rPr>
              <a:t>8</a:t>
            </a:r>
            <a:r>
              <a:rPr lang="ja-JP" altLang="en-US" sz="2000" dirty="0" smtClean="0">
                <a:solidFill>
                  <a:srgbClr val="FF0000"/>
                </a:solidFill>
              </a:rPr>
              <a:t>月に</a:t>
            </a:r>
            <a:r>
              <a:rPr lang="ja-JP" altLang="en-US" sz="2000" dirty="0" smtClean="0">
                <a:solidFill>
                  <a:srgbClr val="FF0000"/>
                </a:solidFill>
              </a:rPr>
              <a:t>指名通知を行う案件から</a:t>
            </a:r>
            <a:endParaRPr lang="en-US" altLang="ja-JP" sz="2000" dirty="0" smtClean="0">
              <a:solidFill>
                <a:srgbClr val="FF0000"/>
              </a:solidFill>
            </a:endParaRPr>
          </a:p>
          <a:p>
            <a:r>
              <a:rPr kumimoji="1" lang="ja-JP" altLang="en-US" sz="2000" dirty="0" smtClean="0">
                <a:solidFill>
                  <a:srgbClr val="FF0000"/>
                </a:solidFill>
              </a:rPr>
              <a:t>・様子を見ながら段階的</a:t>
            </a:r>
            <a:r>
              <a:rPr kumimoji="1" lang="ja-JP" altLang="en-US" sz="2000" dirty="0" smtClean="0">
                <a:solidFill>
                  <a:srgbClr val="FF0000"/>
                </a:solidFill>
              </a:rPr>
              <a:t>に対象を拡大し、</a:t>
            </a:r>
            <a:r>
              <a:rPr kumimoji="1" lang="en-US" altLang="ja-JP" sz="2000" dirty="0" smtClean="0">
                <a:solidFill>
                  <a:srgbClr val="FF0000"/>
                </a:solidFill>
              </a:rPr>
              <a:t>10</a:t>
            </a:r>
            <a:r>
              <a:rPr kumimoji="1" lang="ja-JP" altLang="en-US" sz="2000" dirty="0" smtClean="0">
                <a:solidFill>
                  <a:srgbClr val="FF0000"/>
                </a:solidFill>
              </a:rPr>
              <a:t>月より全ての案件が</a:t>
            </a:r>
            <a:r>
              <a:rPr kumimoji="1" lang="ja-JP" altLang="en-US" sz="2000" dirty="0" smtClean="0">
                <a:solidFill>
                  <a:srgbClr val="FF0000"/>
                </a:solidFill>
              </a:rPr>
              <a:t>対象（予定）</a:t>
            </a:r>
            <a:endParaRPr kumimoji="1" lang="ja-JP" altLang="en-US" sz="2000" dirty="0">
              <a:solidFill>
                <a:srgbClr val="FF0000"/>
              </a:solidFill>
            </a:endParaRPr>
          </a:p>
        </p:txBody>
      </p:sp>
    </p:spTree>
    <p:extLst>
      <p:ext uri="{BB962C8B-B14F-4D97-AF65-F5344CB8AC3E}">
        <p14:creationId xmlns:p14="http://schemas.microsoft.com/office/powerpoint/2010/main" val="3289612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725120"/>
          </a:xfrm>
        </p:spPr>
        <p:txBody>
          <a:bodyPr>
            <a:normAutofit/>
          </a:bodyPr>
          <a:lstStyle/>
          <a:p>
            <a:r>
              <a:rPr kumimoji="1" lang="ja-JP" altLang="en-US" sz="3600" dirty="0" smtClean="0"/>
              <a:t>（２）電子契約締結フロー</a:t>
            </a:r>
            <a:endParaRPr kumimoji="1" lang="ja-JP" altLang="en-US" sz="3600" dirty="0"/>
          </a:p>
        </p:txBody>
      </p:sp>
      <p:sp>
        <p:nvSpPr>
          <p:cNvPr id="10" name="テキスト ボックス 9"/>
          <p:cNvSpPr txBox="1"/>
          <p:nvPr/>
        </p:nvSpPr>
        <p:spPr>
          <a:xfrm>
            <a:off x="1016153" y="1496291"/>
            <a:ext cx="461665" cy="2299854"/>
          </a:xfrm>
          <a:prstGeom prst="rect">
            <a:avLst/>
          </a:prstGeom>
          <a:solidFill>
            <a:schemeClr val="accent2">
              <a:lumMod val="20000"/>
              <a:lumOff val="80000"/>
            </a:schemeClr>
          </a:solidFill>
          <a:ln>
            <a:solidFill>
              <a:schemeClr val="tx1"/>
            </a:solidFill>
          </a:ln>
        </p:spPr>
        <p:txBody>
          <a:bodyPr vert="eaVert" wrap="square" rtlCol="0">
            <a:spAutoFit/>
          </a:bodyPr>
          <a:lstStyle/>
          <a:p>
            <a:pPr algn="ctr"/>
            <a:r>
              <a:rPr kumimoji="1" lang="ja-JP" altLang="en-US" dirty="0" smtClean="0"/>
              <a:t>事　業　者</a:t>
            </a:r>
            <a:endParaRPr kumimoji="1" lang="ja-JP" altLang="en-US" dirty="0"/>
          </a:p>
        </p:txBody>
      </p:sp>
      <p:sp>
        <p:nvSpPr>
          <p:cNvPr id="21" name="テキスト ボックス 20"/>
          <p:cNvSpPr txBox="1"/>
          <p:nvPr/>
        </p:nvSpPr>
        <p:spPr>
          <a:xfrm>
            <a:off x="1016153" y="3796145"/>
            <a:ext cx="461665" cy="2299854"/>
          </a:xfrm>
          <a:prstGeom prst="rect">
            <a:avLst/>
          </a:prstGeom>
          <a:solidFill>
            <a:schemeClr val="accent3">
              <a:lumMod val="20000"/>
              <a:lumOff val="80000"/>
            </a:schemeClr>
          </a:solidFill>
          <a:ln>
            <a:solidFill>
              <a:schemeClr val="tx1"/>
            </a:solidFill>
          </a:ln>
        </p:spPr>
        <p:txBody>
          <a:bodyPr vert="eaVert" wrap="square" rtlCol="0">
            <a:spAutoFit/>
          </a:bodyPr>
          <a:lstStyle/>
          <a:p>
            <a:pPr algn="ctr"/>
            <a:r>
              <a:rPr lang="ja-JP" altLang="en-US" dirty="0" smtClean="0"/>
              <a:t>羽　島　市</a:t>
            </a:r>
            <a:endParaRPr kumimoji="1" lang="ja-JP" altLang="en-US" dirty="0"/>
          </a:p>
        </p:txBody>
      </p:sp>
      <p:sp>
        <p:nvSpPr>
          <p:cNvPr id="12" name="正方形/長方形 11"/>
          <p:cNvSpPr/>
          <p:nvPr/>
        </p:nvSpPr>
        <p:spPr>
          <a:xfrm>
            <a:off x="1477818" y="1496291"/>
            <a:ext cx="9993746" cy="2299854"/>
          </a:xfrm>
          <a:prstGeom prst="rect">
            <a:avLst/>
          </a:prstGeom>
          <a:solidFill>
            <a:schemeClr val="accent2">
              <a:lumMod val="20000"/>
              <a:lumOff val="8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1477818" y="3796145"/>
            <a:ext cx="9993746" cy="2299854"/>
          </a:xfrm>
          <a:prstGeom prst="rect">
            <a:avLst/>
          </a:prstGeom>
          <a:solidFill>
            <a:schemeClr val="accent3">
              <a:lumMod val="20000"/>
              <a:lumOff val="8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1616363" y="4040969"/>
            <a:ext cx="1246909" cy="954107"/>
          </a:xfrm>
          <a:prstGeom prst="rect">
            <a:avLst/>
          </a:prstGeom>
          <a:solidFill>
            <a:schemeClr val="bg1"/>
          </a:solidFill>
          <a:ln>
            <a:solidFill>
              <a:schemeClr val="tx1"/>
            </a:solidFill>
          </a:ln>
        </p:spPr>
        <p:txBody>
          <a:bodyPr wrap="square" rtlCol="0">
            <a:spAutoFit/>
          </a:bodyPr>
          <a:lstStyle/>
          <a:p>
            <a:r>
              <a:rPr kumimoji="1" lang="ja-JP" altLang="en-US" sz="1400" dirty="0" smtClean="0"/>
              <a:t>①入札公告等において電子契約対象の旨明示</a:t>
            </a:r>
            <a:endParaRPr kumimoji="1" lang="ja-JP" altLang="en-US" sz="1400" dirty="0"/>
          </a:p>
        </p:txBody>
      </p:sp>
      <p:sp>
        <p:nvSpPr>
          <p:cNvPr id="24" name="テキスト ボックス 23"/>
          <p:cNvSpPr txBox="1"/>
          <p:nvPr/>
        </p:nvSpPr>
        <p:spPr>
          <a:xfrm>
            <a:off x="3479798" y="4040969"/>
            <a:ext cx="1664856" cy="523220"/>
          </a:xfrm>
          <a:prstGeom prst="rect">
            <a:avLst/>
          </a:prstGeom>
          <a:solidFill>
            <a:schemeClr val="bg1"/>
          </a:solidFill>
          <a:ln>
            <a:solidFill>
              <a:schemeClr val="tx1"/>
            </a:solidFill>
          </a:ln>
        </p:spPr>
        <p:txBody>
          <a:bodyPr wrap="square" rtlCol="0">
            <a:spAutoFit/>
          </a:bodyPr>
          <a:lstStyle/>
          <a:p>
            <a:r>
              <a:rPr lang="ja-JP" altLang="en-US" sz="1400" dirty="0" smtClean="0"/>
              <a:t>②落札（候補）者の決定・通知</a:t>
            </a:r>
            <a:endParaRPr kumimoji="1" lang="ja-JP" altLang="en-US" sz="1400" dirty="0"/>
          </a:p>
        </p:txBody>
      </p:sp>
      <p:sp>
        <p:nvSpPr>
          <p:cNvPr id="25" name="テキスト ボックス 24"/>
          <p:cNvSpPr txBox="1"/>
          <p:nvPr/>
        </p:nvSpPr>
        <p:spPr>
          <a:xfrm>
            <a:off x="3565237" y="2007654"/>
            <a:ext cx="2530763" cy="738664"/>
          </a:xfrm>
          <a:prstGeom prst="rect">
            <a:avLst/>
          </a:prstGeom>
          <a:solidFill>
            <a:schemeClr val="bg1"/>
          </a:solidFill>
          <a:ln>
            <a:solidFill>
              <a:schemeClr val="tx1"/>
            </a:solidFill>
          </a:ln>
        </p:spPr>
        <p:txBody>
          <a:bodyPr wrap="square" rtlCol="0">
            <a:spAutoFit/>
          </a:bodyPr>
          <a:lstStyle/>
          <a:p>
            <a:r>
              <a:rPr lang="ja-JP" altLang="en-US" sz="1400" dirty="0" smtClean="0"/>
              <a:t>③電子申請システム又は承諾書により承諾</a:t>
            </a:r>
            <a:r>
              <a:rPr lang="en-US" altLang="ja-JP" sz="1400" b="1" baseline="30000" dirty="0" smtClean="0">
                <a:solidFill>
                  <a:srgbClr val="FF0000"/>
                </a:solidFill>
              </a:rPr>
              <a:t>※</a:t>
            </a:r>
          </a:p>
          <a:p>
            <a:r>
              <a:rPr lang="ja-JP" altLang="en-US" sz="1400" dirty="0" smtClean="0"/>
              <a:t>（電子契約を希望する場合）</a:t>
            </a:r>
            <a:endParaRPr lang="en-US" altLang="ja-JP" sz="1400" dirty="0" smtClean="0"/>
          </a:p>
        </p:txBody>
      </p:sp>
      <p:sp>
        <p:nvSpPr>
          <p:cNvPr id="27" name="テキスト ボックス 26"/>
          <p:cNvSpPr txBox="1"/>
          <p:nvPr/>
        </p:nvSpPr>
        <p:spPr>
          <a:xfrm>
            <a:off x="5269347" y="4096027"/>
            <a:ext cx="1278079" cy="307777"/>
          </a:xfrm>
          <a:prstGeom prst="rect">
            <a:avLst/>
          </a:prstGeom>
          <a:solidFill>
            <a:schemeClr val="bg1"/>
          </a:solidFill>
          <a:ln>
            <a:solidFill>
              <a:schemeClr val="tx1"/>
            </a:solidFill>
          </a:ln>
        </p:spPr>
        <p:txBody>
          <a:bodyPr wrap="square" rtlCol="0">
            <a:spAutoFit/>
          </a:bodyPr>
          <a:lstStyle/>
          <a:p>
            <a:r>
              <a:rPr lang="ja-JP" altLang="en-US" sz="1400" dirty="0" smtClean="0"/>
              <a:t>④承諾の確認</a:t>
            </a:r>
            <a:endParaRPr kumimoji="1" lang="ja-JP" altLang="en-US" sz="1400" dirty="0"/>
          </a:p>
        </p:txBody>
      </p:sp>
      <p:sp>
        <p:nvSpPr>
          <p:cNvPr id="28" name="角丸四角形 27"/>
          <p:cNvSpPr/>
          <p:nvPr/>
        </p:nvSpPr>
        <p:spPr>
          <a:xfrm>
            <a:off x="7370618" y="1131454"/>
            <a:ext cx="3888509" cy="5315528"/>
          </a:xfrm>
          <a:prstGeom prst="round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7800107" y="4004161"/>
            <a:ext cx="1513610" cy="523220"/>
          </a:xfrm>
          <a:prstGeom prst="rect">
            <a:avLst/>
          </a:prstGeom>
          <a:solidFill>
            <a:schemeClr val="bg1"/>
          </a:solidFill>
          <a:ln>
            <a:solidFill>
              <a:schemeClr val="tx1"/>
            </a:solidFill>
          </a:ln>
        </p:spPr>
        <p:txBody>
          <a:bodyPr wrap="square" rtlCol="0">
            <a:spAutoFit/>
          </a:bodyPr>
          <a:lstStyle/>
          <a:p>
            <a:r>
              <a:rPr lang="ja-JP" altLang="en-US" sz="1400" dirty="0" smtClean="0"/>
              <a:t>⑤契約書</a:t>
            </a:r>
            <a:r>
              <a:rPr lang="en-US" altLang="ja-JP" sz="1400" dirty="0" smtClean="0"/>
              <a:t>PDF</a:t>
            </a:r>
            <a:r>
              <a:rPr lang="ja-JP" altLang="en-US" sz="1400" dirty="0" smtClean="0"/>
              <a:t>をアップロード</a:t>
            </a:r>
            <a:r>
              <a:rPr lang="en-US" altLang="ja-JP" sz="1400" b="1" baseline="30000" dirty="0">
                <a:solidFill>
                  <a:srgbClr val="FF0000"/>
                </a:solidFill>
              </a:rPr>
              <a:t>※</a:t>
            </a:r>
            <a:endParaRPr kumimoji="1" lang="ja-JP" altLang="en-US" sz="1400" dirty="0"/>
          </a:p>
        </p:txBody>
      </p:sp>
      <p:sp>
        <p:nvSpPr>
          <p:cNvPr id="30" name="テキスト ボックス 29"/>
          <p:cNvSpPr txBox="1"/>
          <p:nvPr/>
        </p:nvSpPr>
        <p:spPr>
          <a:xfrm>
            <a:off x="8266544" y="775943"/>
            <a:ext cx="2096655" cy="369332"/>
          </a:xfrm>
          <a:prstGeom prst="rect">
            <a:avLst/>
          </a:prstGeom>
          <a:noFill/>
        </p:spPr>
        <p:txBody>
          <a:bodyPr wrap="square" rtlCol="0">
            <a:spAutoFit/>
          </a:bodyPr>
          <a:lstStyle/>
          <a:p>
            <a:pPr algn="ctr"/>
            <a:r>
              <a:rPr kumimoji="1" lang="ja-JP" altLang="en-US" dirty="0" smtClean="0"/>
              <a:t>クラウドサイン</a:t>
            </a:r>
            <a:endParaRPr kumimoji="1" lang="ja-JP" altLang="en-US" dirty="0"/>
          </a:p>
        </p:txBody>
      </p:sp>
      <p:sp>
        <p:nvSpPr>
          <p:cNvPr id="31" name="テキスト ボックス 30"/>
          <p:cNvSpPr txBox="1"/>
          <p:nvPr/>
        </p:nvSpPr>
        <p:spPr>
          <a:xfrm>
            <a:off x="7800107" y="2309282"/>
            <a:ext cx="2008911" cy="738664"/>
          </a:xfrm>
          <a:prstGeom prst="rect">
            <a:avLst/>
          </a:prstGeom>
          <a:solidFill>
            <a:schemeClr val="bg1"/>
          </a:solidFill>
          <a:ln>
            <a:solidFill>
              <a:schemeClr val="tx1"/>
            </a:solidFill>
          </a:ln>
        </p:spPr>
        <p:txBody>
          <a:bodyPr wrap="square" rtlCol="0">
            <a:spAutoFit/>
          </a:bodyPr>
          <a:lstStyle/>
          <a:p>
            <a:r>
              <a:rPr lang="ja-JP" altLang="en-US" sz="1400" dirty="0" smtClean="0"/>
              <a:t>⑥受信したメールのリンクから契約書を確認し、承認</a:t>
            </a:r>
            <a:endParaRPr lang="en-US" altLang="ja-JP" sz="1400" dirty="0" smtClean="0"/>
          </a:p>
        </p:txBody>
      </p:sp>
      <p:sp>
        <p:nvSpPr>
          <p:cNvPr id="32" name="テキスト ボックス 31"/>
          <p:cNvSpPr txBox="1"/>
          <p:nvPr/>
        </p:nvSpPr>
        <p:spPr>
          <a:xfrm>
            <a:off x="10480965" y="2980537"/>
            <a:ext cx="484910" cy="1631216"/>
          </a:xfrm>
          <a:prstGeom prst="rect">
            <a:avLst/>
          </a:prstGeom>
          <a:solidFill>
            <a:schemeClr val="bg1"/>
          </a:solidFill>
          <a:ln>
            <a:solidFill>
              <a:schemeClr val="tx1"/>
            </a:solidFill>
          </a:ln>
        </p:spPr>
        <p:txBody>
          <a:bodyPr wrap="square" rtlCol="0">
            <a:spAutoFit/>
          </a:bodyPr>
          <a:lstStyle/>
          <a:p>
            <a:pPr algn="ctr"/>
            <a:r>
              <a:rPr lang="ja-JP" altLang="en-US" sz="2000" dirty="0" smtClean="0"/>
              <a:t>⑦</a:t>
            </a:r>
            <a:endParaRPr lang="en-US" altLang="ja-JP" sz="2000" dirty="0" smtClean="0"/>
          </a:p>
          <a:p>
            <a:pPr algn="ctr"/>
            <a:r>
              <a:rPr lang="ja-JP" altLang="en-US" sz="2000" dirty="0" smtClean="0"/>
              <a:t>契</a:t>
            </a:r>
            <a:endParaRPr lang="en-US" altLang="ja-JP" sz="2000" dirty="0" smtClean="0"/>
          </a:p>
          <a:p>
            <a:pPr algn="ctr"/>
            <a:r>
              <a:rPr lang="ja-JP" altLang="en-US" sz="2000" dirty="0" smtClean="0"/>
              <a:t>約</a:t>
            </a:r>
            <a:endParaRPr lang="en-US" altLang="ja-JP" sz="2000" dirty="0" smtClean="0"/>
          </a:p>
          <a:p>
            <a:pPr algn="ctr"/>
            <a:r>
              <a:rPr lang="ja-JP" altLang="en-US" sz="2000" dirty="0" smtClean="0"/>
              <a:t>締</a:t>
            </a:r>
            <a:endParaRPr lang="en-US" altLang="ja-JP" sz="2000" dirty="0" smtClean="0"/>
          </a:p>
          <a:p>
            <a:pPr algn="ctr"/>
            <a:r>
              <a:rPr lang="ja-JP" altLang="en-US" sz="2000" dirty="0" smtClean="0"/>
              <a:t>結</a:t>
            </a:r>
            <a:endParaRPr kumimoji="1" lang="ja-JP" altLang="en-US" sz="2000" dirty="0"/>
          </a:p>
        </p:txBody>
      </p:sp>
      <p:sp>
        <p:nvSpPr>
          <p:cNvPr id="33" name="右矢印 32"/>
          <p:cNvSpPr/>
          <p:nvPr/>
        </p:nvSpPr>
        <p:spPr>
          <a:xfrm>
            <a:off x="2922153" y="4116959"/>
            <a:ext cx="498764" cy="258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右矢印 33"/>
          <p:cNvSpPr/>
          <p:nvPr/>
        </p:nvSpPr>
        <p:spPr>
          <a:xfrm>
            <a:off x="6635170" y="4118188"/>
            <a:ext cx="1095666" cy="258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右矢印 34"/>
          <p:cNvSpPr/>
          <p:nvPr/>
        </p:nvSpPr>
        <p:spPr>
          <a:xfrm rot="16200000">
            <a:off x="3620075" y="3294495"/>
            <a:ext cx="1095666" cy="258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右矢印 35"/>
          <p:cNvSpPr/>
          <p:nvPr/>
        </p:nvSpPr>
        <p:spPr>
          <a:xfrm rot="5400000">
            <a:off x="5078263" y="3294495"/>
            <a:ext cx="1095666" cy="258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右矢印 37"/>
          <p:cNvSpPr/>
          <p:nvPr/>
        </p:nvSpPr>
        <p:spPr>
          <a:xfrm rot="16200000">
            <a:off x="8174861" y="3388793"/>
            <a:ext cx="764102" cy="258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右矢印 38"/>
          <p:cNvSpPr/>
          <p:nvPr/>
        </p:nvSpPr>
        <p:spPr>
          <a:xfrm rot="1689855">
            <a:off x="9938331" y="2944505"/>
            <a:ext cx="498764" cy="2586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016153" y="6151667"/>
            <a:ext cx="6638192" cy="646331"/>
          </a:xfrm>
          <a:prstGeom prst="rect">
            <a:avLst/>
          </a:prstGeom>
          <a:noFill/>
        </p:spPr>
        <p:txBody>
          <a:bodyPr wrap="square" rtlCol="0">
            <a:spAutoFit/>
          </a:bodyPr>
          <a:lstStyle/>
          <a:p>
            <a:r>
              <a:rPr kumimoji="1" lang="en-US" altLang="ja-JP" sz="1200" b="1" dirty="0" smtClean="0">
                <a:solidFill>
                  <a:srgbClr val="FF0000"/>
                </a:solidFill>
              </a:rPr>
              <a:t>※ </a:t>
            </a:r>
            <a:r>
              <a:rPr kumimoji="1" lang="ja-JP" altLang="en-US" sz="1200" b="1" dirty="0" smtClean="0">
                <a:solidFill>
                  <a:srgbClr val="FF0000"/>
                </a:solidFill>
              </a:rPr>
              <a:t>建設リサイクル法関係の書類データは、③において、ダウンロード、必要事項の入力及び</a:t>
            </a:r>
            <a:endParaRPr kumimoji="1" lang="en-US" altLang="ja-JP" sz="1200" b="1" dirty="0" smtClean="0">
              <a:solidFill>
                <a:srgbClr val="FF0000"/>
              </a:solidFill>
            </a:endParaRPr>
          </a:p>
          <a:p>
            <a:r>
              <a:rPr lang="ja-JP" altLang="en-US" sz="1200" b="1" dirty="0">
                <a:solidFill>
                  <a:srgbClr val="FF0000"/>
                </a:solidFill>
              </a:rPr>
              <a:t>　</a:t>
            </a:r>
            <a:r>
              <a:rPr kumimoji="1" lang="ja-JP" altLang="en-US" sz="1200" b="1" dirty="0" smtClean="0">
                <a:solidFill>
                  <a:srgbClr val="FF0000"/>
                </a:solidFill>
              </a:rPr>
              <a:t>管財課</a:t>
            </a:r>
            <a:r>
              <a:rPr lang="ja-JP" altLang="en-US" sz="1200" b="1" dirty="0">
                <a:solidFill>
                  <a:srgbClr val="FF0000"/>
                </a:solidFill>
              </a:rPr>
              <a:t>へ</a:t>
            </a:r>
            <a:r>
              <a:rPr lang="ja-JP" altLang="en-US" sz="1200" b="1" dirty="0" smtClean="0">
                <a:solidFill>
                  <a:srgbClr val="FF0000"/>
                </a:solidFill>
              </a:rPr>
              <a:t>の提出を行ってください。提出されたデータは⑤において契約書とともにアップ</a:t>
            </a:r>
            <a:endParaRPr lang="en-US" altLang="ja-JP" sz="1200" b="1" dirty="0" smtClean="0">
              <a:solidFill>
                <a:srgbClr val="FF0000"/>
              </a:solidFill>
            </a:endParaRPr>
          </a:p>
          <a:p>
            <a:r>
              <a:rPr lang="ja-JP" altLang="en-US" sz="1200" b="1" dirty="0">
                <a:solidFill>
                  <a:srgbClr val="FF0000"/>
                </a:solidFill>
              </a:rPr>
              <a:t>　</a:t>
            </a:r>
            <a:r>
              <a:rPr lang="ja-JP" altLang="en-US" sz="1200" b="1" dirty="0" smtClean="0">
                <a:solidFill>
                  <a:srgbClr val="FF0000"/>
                </a:solidFill>
              </a:rPr>
              <a:t>ロードします。</a:t>
            </a:r>
            <a:endParaRPr kumimoji="1" lang="en-US" altLang="ja-JP" sz="1200" b="1" dirty="0" smtClean="0">
              <a:solidFill>
                <a:srgbClr val="FF0000"/>
              </a:solidFill>
            </a:endParaRPr>
          </a:p>
        </p:txBody>
      </p:sp>
    </p:spTree>
    <p:extLst>
      <p:ext uri="{BB962C8B-B14F-4D97-AF65-F5344CB8AC3E}">
        <p14:creationId xmlns:p14="http://schemas.microsoft.com/office/powerpoint/2010/main" val="1388094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725120"/>
          </a:xfrm>
        </p:spPr>
        <p:txBody>
          <a:bodyPr>
            <a:normAutofit/>
          </a:bodyPr>
          <a:lstStyle/>
          <a:p>
            <a:r>
              <a:rPr kumimoji="1" lang="ja-JP" altLang="en-US" sz="3600" dirty="0" smtClean="0"/>
              <a:t>（</a:t>
            </a:r>
            <a:r>
              <a:rPr lang="ja-JP" altLang="en-US" sz="3600" dirty="0"/>
              <a:t>３）電子契約利用の承諾</a:t>
            </a:r>
            <a:endParaRPr kumimoji="1" lang="ja-JP" altLang="en-US" sz="3600" dirty="0"/>
          </a:p>
        </p:txBody>
      </p:sp>
      <p:sp>
        <p:nvSpPr>
          <p:cNvPr id="8" name="テキスト ボックス 7"/>
          <p:cNvSpPr txBox="1"/>
          <p:nvPr/>
        </p:nvSpPr>
        <p:spPr>
          <a:xfrm>
            <a:off x="838200" y="1090246"/>
            <a:ext cx="10515600" cy="646331"/>
          </a:xfrm>
          <a:prstGeom prst="rect">
            <a:avLst/>
          </a:prstGeom>
          <a:noFill/>
          <a:ln w="25400">
            <a:solidFill>
              <a:srgbClr val="00B050"/>
            </a:solidFill>
          </a:ln>
        </p:spPr>
        <p:txBody>
          <a:bodyPr wrap="square" rtlCol="0">
            <a:spAutoFit/>
          </a:bodyPr>
          <a:lstStyle/>
          <a:p>
            <a:r>
              <a:rPr kumimoji="1" lang="ja-JP" altLang="en-US" dirty="0" smtClean="0"/>
              <a:t>落札者又は落札候補者の決定後、電子契約を希望する場合は以下のいずれかの方法により、電子契約の利用について承諾してください。</a:t>
            </a:r>
            <a:endParaRPr kumimoji="1" lang="ja-JP" altLang="en-US" dirty="0"/>
          </a:p>
        </p:txBody>
      </p:sp>
      <p:sp>
        <p:nvSpPr>
          <p:cNvPr id="10" name="テキスト ボックス 9"/>
          <p:cNvSpPr txBox="1"/>
          <p:nvPr/>
        </p:nvSpPr>
        <p:spPr>
          <a:xfrm>
            <a:off x="293256" y="1794451"/>
            <a:ext cx="5673436" cy="369332"/>
          </a:xfrm>
          <a:prstGeom prst="rect">
            <a:avLst/>
          </a:prstGeom>
          <a:noFill/>
        </p:spPr>
        <p:txBody>
          <a:bodyPr wrap="square" rtlCol="0">
            <a:spAutoFit/>
          </a:bodyPr>
          <a:lstStyle/>
          <a:p>
            <a:pPr algn="ctr"/>
            <a:r>
              <a:rPr kumimoji="1" lang="en-US" altLang="ja-JP" dirty="0" smtClean="0"/>
              <a:t>【</a:t>
            </a:r>
            <a:r>
              <a:rPr kumimoji="1" lang="ja-JP" altLang="en-US" dirty="0" smtClean="0"/>
              <a:t>電子申請システム（</a:t>
            </a:r>
            <a:r>
              <a:rPr kumimoji="1" lang="en-US" altLang="ja-JP" dirty="0" err="1" smtClean="0"/>
              <a:t>LoGo</a:t>
            </a:r>
            <a:r>
              <a:rPr kumimoji="1" lang="ja-JP" altLang="en-US" dirty="0" smtClean="0"/>
              <a:t>フォーム）による承諾</a:t>
            </a:r>
            <a:r>
              <a:rPr kumimoji="1" lang="en-US" altLang="ja-JP" dirty="0" smtClean="0"/>
              <a:t>】</a:t>
            </a:r>
            <a:endParaRPr kumimoji="1" lang="ja-JP" altLang="en-US" dirty="0"/>
          </a:p>
        </p:txBody>
      </p:sp>
      <p:sp>
        <p:nvSpPr>
          <p:cNvPr id="21" name="テキスト ボックス 20"/>
          <p:cNvSpPr txBox="1"/>
          <p:nvPr/>
        </p:nvSpPr>
        <p:spPr>
          <a:xfrm>
            <a:off x="7084289" y="1794451"/>
            <a:ext cx="3937002" cy="369332"/>
          </a:xfrm>
          <a:prstGeom prst="rect">
            <a:avLst/>
          </a:prstGeom>
          <a:noFill/>
        </p:spPr>
        <p:txBody>
          <a:bodyPr wrap="square" rtlCol="0">
            <a:spAutoFit/>
          </a:bodyPr>
          <a:lstStyle/>
          <a:p>
            <a:pPr algn="ctr"/>
            <a:r>
              <a:rPr kumimoji="1" lang="en-US" altLang="ja-JP" dirty="0" smtClean="0"/>
              <a:t>【</a:t>
            </a:r>
            <a:r>
              <a:rPr lang="zh-TW" altLang="en-US" dirty="0">
                <a:latin typeface="游ゴシック" panose="020B0400000000000000" pitchFamily="50" charset="-128"/>
                <a:ea typeface="游ゴシック" panose="020B0400000000000000" pitchFamily="50" charset="-128"/>
              </a:rPr>
              <a:t>電子契約利用承諾書</a:t>
            </a:r>
            <a:r>
              <a:rPr kumimoji="1" lang="ja-JP" altLang="en-US" dirty="0" smtClean="0"/>
              <a:t>による承諾</a:t>
            </a:r>
            <a:r>
              <a:rPr kumimoji="1" lang="en-US" altLang="ja-JP" dirty="0" smtClean="0"/>
              <a:t>】</a:t>
            </a:r>
            <a:endParaRPr kumimoji="1" lang="ja-JP" altLang="en-US" dirty="0"/>
          </a:p>
        </p:txBody>
      </p:sp>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92220" y="2221657"/>
            <a:ext cx="1475508" cy="1475508"/>
          </a:xfrm>
          <a:prstGeom prst="rect">
            <a:avLst/>
          </a:prstGeom>
        </p:spPr>
      </p:pic>
      <p:sp>
        <p:nvSpPr>
          <p:cNvPr id="22" name="テキスト ボックス 21"/>
          <p:cNvSpPr txBox="1"/>
          <p:nvPr/>
        </p:nvSpPr>
        <p:spPr>
          <a:xfrm>
            <a:off x="470478" y="3755039"/>
            <a:ext cx="5318992" cy="369332"/>
          </a:xfrm>
          <a:prstGeom prst="rect">
            <a:avLst/>
          </a:prstGeom>
          <a:noFill/>
        </p:spPr>
        <p:txBody>
          <a:bodyPr wrap="square" rtlCol="0">
            <a:spAutoFit/>
          </a:bodyPr>
          <a:lstStyle/>
          <a:p>
            <a:pPr algn="ctr"/>
            <a:r>
              <a:rPr kumimoji="1" lang="ja-JP" altLang="en-US" dirty="0" smtClean="0"/>
              <a:t>（</a:t>
            </a:r>
            <a:r>
              <a:rPr kumimoji="1" lang="en-US" altLang="ja-JP" dirty="0" smtClean="0"/>
              <a:t>URL</a:t>
            </a:r>
            <a:r>
              <a:rPr kumimoji="1" lang="ja-JP" altLang="en-US" dirty="0" smtClean="0"/>
              <a:t>）</a:t>
            </a:r>
            <a:r>
              <a:rPr lang="en-US" altLang="ja-JP" dirty="0" smtClean="0"/>
              <a:t>https</a:t>
            </a:r>
            <a:r>
              <a:rPr lang="en-US" altLang="ja-JP" dirty="0"/>
              <a:t>://logoform.jp/form/z9ND/527196</a:t>
            </a:r>
            <a:endParaRPr kumimoji="1" lang="ja-JP" altLang="en-US" dirty="0"/>
          </a:p>
        </p:txBody>
      </p:sp>
      <p:pic>
        <p:nvPicPr>
          <p:cNvPr id="23" name="図 22"/>
          <p:cNvPicPr>
            <a:picLocks noChangeAspect="1"/>
          </p:cNvPicPr>
          <p:nvPr/>
        </p:nvPicPr>
        <p:blipFill>
          <a:blip r:embed="rId3"/>
          <a:stretch>
            <a:fillRect/>
          </a:stretch>
        </p:blipFill>
        <p:spPr>
          <a:xfrm>
            <a:off x="7648656" y="2194447"/>
            <a:ext cx="2808268" cy="4354756"/>
          </a:xfrm>
          <a:prstGeom prst="rect">
            <a:avLst/>
          </a:prstGeom>
          <a:ln>
            <a:solidFill>
              <a:schemeClr val="tx1"/>
            </a:solidFill>
          </a:ln>
        </p:spPr>
      </p:pic>
      <p:sp>
        <p:nvSpPr>
          <p:cNvPr id="24" name="テキスト ボックス 23"/>
          <p:cNvSpPr txBox="1"/>
          <p:nvPr/>
        </p:nvSpPr>
        <p:spPr>
          <a:xfrm>
            <a:off x="293256" y="4488249"/>
            <a:ext cx="6680199" cy="2308324"/>
          </a:xfrm>
          <a:prstGeom prst="rect">
            <a:avLst/>
          </a:prstGeom>
          <a:solidFill>
            <a:schemeClr val="accent2">
              <a:lumMod val="20000"/>
              <a:lumOff val="80000"/>
            </a:schemeClr>
          </a:solidFill>
          <a:ln>
            <a:solidFill>
              <a:srgbClr val="FF6600"/>
            </a:solidFill>
            <a:prstDash val="dash"/>
          </a:ln>
        </p:spPr>
        <p:txBody>
          <a:bodyPr wrap="square" rtlCol="0">
            <a:spAutoFit/>
          </a:bodyPr>
          <a:lstStyle/>
          <a:p>
            <a:r>
              <a:rPr kumimoji="1" lang="en-US" altLang="ja-JP" dirty="0" smtClean="0"/>
              <a:t>【</a:t>
            </a:r>
            <a:r>
              <a:rPr kumimoji="1" lang="ja-JP" altLang="en-US" dirty="0" smtClean="0"/>
              <a:t>留意事項</a:t>
            </a:r>
            <a:r>
              <a:rPr kumimoji="1" lang="en-US" altLang="ja-JP" dirty="0" smtClean="0"/>
              <a:t>】</a:t>
            </a:r>
          </a:p>
          <a:p>
            <a:r>
              <a:rPr kumimoji="1" lang="ja-JP" altLang="en-US" dirty="0" smtClean="0"/>
              <a:t>・可能な限り</a:t>
            </a:r>
            <a:r>
              <a:rPr kumimoji="1" lang="en-US" altLang="ja-JP" dirty="0" err="1" smtClean="0"/>
              <a:t>LoGo</a:t>
            </a:r>
            <a:r>
              <a:rPr kumimoji="1" lang="ja-JP" altLang="en-US" dirty="0" smtClean="0"/>
              <a:t>フォームの利用をお願いします。</a:t>
            </a:r>
            <a:endParaRPr kumimoji="1" lang="en-US" altLang="ja-JP" dirty="0" smtClean="0"/>
          </a:p>
          <a:p>
            <a:r>
              <a:rPr lang="ja-JP" altLang="en-US" dirty="0" smtClean="0"/>
              <a:t>・</a:t>
            </a:r>
            <a:r>
              <a:rPr lang="en-US" altLang="ja-JP" dirty="0" smtClean="0"/>
              <a:t>QR</a:t>
            </a:r>
            <a:r>
              <a:rPr lang="ja-JP" altLang="en-US" dirty="0" smtClean="0"/>
              <a:t>コード及び承諾書は市公式</a:t>
            </a:r>
            <a:r>
              <a:rPr lang="en-US" altLang="ja-JP" dirty="0" smtClean="0"/>
              <a:t>HP</a:t>
            </a:r>
            <a:r>
              <a:rPr lang="ja-JP" altLang="en-US" dirty="0" smtClean="0"/>
              <a:t>に後日掲載予定です。</a:t>
            </a:r>
            <a:endParaRPr lang="en-US" altLang="ja-JP" dirty="0" smtClean="0"/>
          </a:p>
          <a:p>
            <a:r>
              <a:rPr lang="ja-JP" altLang="en-US" dirty="0" smtClean="0"/>
              <a:t>・電子契約に関する規程の整備中であるため、状況によっては</a:t>
            </a:r>
            <a:endParaRPr lang="en-US" altLang="ja-JP" dirty="0" smtClean="0"/>
          </a:p>
          <a:p>
            <a:r>
              <a:rPr lang="ja-JP" altLang="en-US" dirty="0"/>
              <a:t>　</a:t>
            </a:r>
            <a:r>
              <a:rPr lang="ja-JP" altLang="en-US" dirty="0" smtClean="0"/>
              <a:t>どちら</a:t>
            </a:r>
            <a:r>
              <a:rPr lang="ja-JP" altLang="en-US" dirty="0"/>
              <a:t>か</a:t>
            </a:r>
            <a:r>
              <a:rPr lang="ja-JP" altLang="en-US" dirty="0" smtClean="0"/>
              <a:t>に統一される場合があります。その際は、改めて</a:t>
            </a:r>
            <a:r>
              <a:rPr lang="ja-JP" altLang="en-US" dirty="0" err="1" smtClean="0"/>
              <a:t>お</a:t>
            </a:r>
            <a:endParaRPr lang="en-US" altLang="ja-JP" dirty="0" smtClean="0"/>
          </a:p>
          <a:p>
            <a:r>
              <a:rPr lang="ja-JP" altLang="en-US" dirty="0"/>
              <a:t>　</a:t>
            </a:r>
            <a:r>
              <a:rPr lang="ja-JP" altLang="en-US" dirty="0" smtClean="0"/>
              <a:t>知らせいたします。</a:t>
            </a:r>
            <a:endParaRPr lang="en-US" altLang="ja-JP" dirty="0" smtClean="0"/>
          </a:p>
          <a:p>
            <a:r>
              <a:rPr lang="ja-JP" altLang="en-US" dirty="0" smtClean="0">
                <a:solidFill>
                  <a:srgbClr val="FF0000"/>
                </a:solidFill>
              </a:rPr>
              <a:t>・どちら</a:t>
            </a:r>
            <a:r>
              <a:rPr lang="ja-JP" altLang="en-US" dirty="0">
                <a:solidFill>
                  <a:srgbClr val="FF0000"/>
                </a:solidFill>
              </a:rPr>
              <a:t>の</a:t>
            </a:r>
            <a:r>
              <a:rPr lang="ja-JP" altLang="en-US" dirty="0" smtClean="0">
                <a:solidFill>
                  <a:srgbClr val="FF0000"/>
                </a:solidFill>
              </a:rPr>
              <a:t>場合でも必要</a:t>
            </a:r>
            <a:r>
              <a:rPr lang="ja-JP" altLang="en-US" dirty="0">
                <a:solidFill>
                  <a:srgbClr val="FF0000"/>
                </a:solidFill>
              </a:rPr>
              <a:t>に応じて建設リサイクル法関係の</a:t>
            </a:r>
            <a:r>
              <a:rPr lang="ja-JP" altLang="en-US" dirty="0" smtClean="0">
                <a:solidFill>
                  <a:srgbClr val="FF0000"/>
                </a:solidFill>
              </a:rPr>
              <a:t>書類</a:t>
            </a:r>
            <a:endParaRPr lang="en-US" altLang="ja-JP" dirty="0" smtClean="0">
              <a:solidFill>
                <a:srgbClr val="FF0000"/>
              </a:solidFill>
            </a:endParaRPr>
          </a:p>
          <a:p>
            <a:r>
              <a:rPr lang="ja-JP" altLang="en-US" dirty="0">
                <a:solidFill>
                  <a:srgbClr val="FF0000"/>
                </a:solidFill>
              </a:rPr>
              <a:t>　</a:t>
            </a:r>
            <a:r>
              <a:rPr lang="ja-JP" altLang="en-US" dirty="0" smtClean="0">
                <a:solidFill>
                  <a:srgbClr val="FF0000"/>
                </a:solidFill>
              </a:rPr>
              <a:t>を添付</a:t>
            </a:r>
            <a:r>
              <a:rPr lang="ja-JP" altLang="en-US" dirty="0">
                <a:solidFill>
                  <a:srgbClr val="FF0000"/>
                </a:solidFill>
              </a:rPr>
              <a:t>してください</a:t>
            </a:r>
            <a:r>
              <a:rPr lang="ja-JP" altLang="en-US" dirty="0" smtClean="0">
                <a:solidFill>
                  <a:srgbClr val="FF0000"/>
                </a:solidFill>
              </a:rPr>
              <a:t>。</a:t>
            </a:r>
            <a:endParaRPr lang="ja-JP" altLang="en-US" dirty="0">
              <a:solidFill>
                <a:srgbClr val="FF0000"/>
              </a:solidFill>
            </a:endParaRPr>
          </a:p>
        </p:txBody>
      </p:sp>
      <p:sp>
        <p:nvSpPr>
          <p:cNvPr id="25" name="テキスト ボックス 24"/>
          <p:cNvSpPr txBox="1"/>
          <p:nvPr/>
        </p:nvSpPr>
        <p:spPr>
          <a:xfrm>
            <a:off x="470478" y="4118917"/>
            <a:ext cx="6502977" cy="307777"/>
          </a:xfrm>
          <a:prstGeom prst="rect">
            <a:avLst/>
          </a:prstGeom>
          <a:noFill/>
        </p:spPr>
        <p:txBody>
          <a:bodyPr wrap="square" rtlCol="0">
            <a:spAutoFit/>
          </a:bodyPr>
          <a:lstStyle/>
          <a:p>
            <a:r>
              <a:rPr kumimoji="1" lang="ja-JP" altLang="en-US" sz="1400" dirty="0" smtClean="0"/>
              <a:t>上記フォームに契約締結に用いるメールアドレス等を入力してください。</a:t>
            </a:r>
            <a:endParaRPr kumimoji="1" lang="en-US" altLang="ja-JP" sz="1400" dirty="0" smtClean="0"/>
          </a:p>
        </p:txBody>
      </p:sp>
    </p:spTree>
    <p:extLst>
      <p:ext uri="{BB962C8B-B14F-4D97-AF65-F5344CB8AC3E}">
        <p14:creationId xmlns:p14="http://schemas.microsoft.com/office/powerpoint/2010/main" val="3158963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725120"/>
          </a:xfrm>
        </p:spPr>
        <p:txBody>
          <a:bodyPr>
            <a:normAutofit/>
          </a:bodyPr>
          <a:lstStyle/>
          <a:p>
            <a:r>
              <a:rPr kumimoji="1" lang="ja-JP" altLang="en-US" sz="3600" dirty="0" smtClean="0"/>
              <a:t>（</a:t>
            </a:r>
            <a:r>
              <a:rPr lang="ja-JP" altLang="en-US" sz="3600" dirty="0"/>
              <a:t>４）電子</a:t>
            </a:r>
            <a:r>
              <a:rPr lang="ja-JP" altLang="en-US" sz="3600" dirty="0" smtClean="0"/>
              <a:t>保証の</a:t>
            </a:r>
            <a:r>
              <a:rPr lang="ja-JP" altLang="en-US" sz="3600" dirty="0"/>
              <a:t>案内</a:t>
            </a:r>
            <a:endParaRPr kumimoji="1" lang="ja-JP" altLang="en-US" sz="3600" dirty="0"/>
          </a:p>
        </p:txBody>
      </p:sp>
      <p:sp>
        <p:nvSpPr>
          <p:cNvPr id="3" name="テキスト ボックス 2"/>
          <p:cNvSpPr txBox="1"/>
          <p:nvPr/>
        </p:nvSpPr>
        <p:spPr>
          <a:xfrm>
            <a:off x="838200" y="1090246"/>
            <a:ext cx="10515600" cy="707886"/>
          </a:xfrm>
          <a:prstGeom prst="rect">
            <a:avLst/>
          </a:prstGeom>
          <a:noFill/>
          <a:ln w="25400">
            <a:solidFill>
              <a:srgbClr val="FF9999"/>
            </a:solidFill>
          </a:ln>
        </p:spPr>
        <p:txBody>
          <a:bodyPr wrap="square" rtlCol="0">
            <a:spAutoFit/>
          </a:bodyPr>
          <a:lstStyle/>
          <a:p>
            <a:r>
              <a:rPr lang="ja-JP" altLang="en-US" sz="2000" dirty="0" smtClean="0"/>
              <a:t>電子保証とは、これまで書面により交付していた契約保証</a:t>
            </a:r>
            <a:r>
              <a:rPr lang="ja-JP" altLang="en-US" sz="2000" dirty="0"/>
              <a:t>等</a:t>
            </a:r>
            <a:r>
              <a:rPr lang="ja-JP" altLang="en-US" sz="2000" dirty="0" smtClean="0"/>
              <a:t>の保証証書について、インターネットを通じて「電子証書」の交付から閲覧までを行う仕組</a:t>
            </a:r>
            <a:endParaRPr lang="en-US" altLang="ja-JP" sz="2000" dirty="0" smtClean="0"/>
          </a:p>
        </p:txBody>
      </p:sp>
      <p:sp>
        <p:nvSpPr>
          <p:cNvPr id="5" name="テキスト ボックス 4"/>
          <p:cNvSpPr txBox="1"/>
          <p:nvPr/>
        </p:nvSpPr>
        <p:spPr>
          <a:xfrm>
            <a:off x="838200" y="1995854"/>
            <a:ext cx="10515600" cy="923330"/>
          </a:xfrm>
          <a:prstGeom prst="rect">
            <a:avLst/>
          </a:prstGeom>
          <a:noFill/>
        </p:spPr>
        <p:txBody>
          <a:bodyPr wrap="square" rtlCol="0">
            <a:spAutoFit/>
          </a:bodyPr>
          <a:lstStyle/>
          <a:p>
            <a:r>
              <a:rPr kumimoji="1" lang="en-US" altLang="ja-JP" dirty="0" smtClean="0"/>
              <a:t>【</a:t>
            </a:r>
            <a:r>
              <a:rPr kumimoji="1" lang="ja-JP" altLang="en-US" dirty="0" smtClean="0"/>
              <a:t>導入時期</a:t>
            </a:r>
            <a:r>
              <a:rPr kumimoji="1" lang="en-US" altLang="ja-JP" dirty="0" smtClean="0"/>
              <a:t>】</a:t>
            </a:r>
          </a:p>
          <a:p>
            <a:r>
              <a:rPr lang="ja-JP" altLang="en-US" dirty="0"/>
              <a:t>電子</a:t>
            </a:r>
            <a:r>
              <a:rPr lang="ja-JP" altLang="en-US" dirty="0" smtClean="0"/>
              <a:t>契約の開始</a:t>
            </a:r>
            <a:r>
              <a:rPr lang="ja-JP" altLang="en-US" strike="sngStrike" dirty="0" smtClean="0">
                <a:solidFill>
                  <a:srgbClr val="FF0000"/>
                </a:solidFill>
              </a:rPr>
              <a:t>（</a:t>
            </a:r>
            <a:r>
              <a:rPr lang="en-US" altLang="ja-JP" strike="sngStrike" dirty="0" smtClean="0">
                <a:solidFill>
                  <a:srgbClr val="FF0000"/>
                </a:solidFill>
              </a:rPr>
              <a:t>R6.5</a:t>
            </a:r>
            <a:r>
              <a:rPr lang="ja-JP" altLang="en-US" strike="sngStrike" dirty="0" smtClean="0">
                <a:solidFill>
                  <a:srgbClr val="FF0000"/>
                </a:solidFill>
              </a:rPr>
              <a:t>）</a:t>
            </a:r>
            <a:r>
              <a:rPr lang="ja-JP" altLang="en-US" dirty="0" smtClean="0"/>
              <a:t>とともに、契約保証、前払金保証及び中間前払金保証について電子保証の取り扱いを開始（予定）</a:t>
            </a:r>
            <a:endParaRPr kumimoji="1" lang="ja-JP" altLang="en-US" dirty="0"/>
          </a:p>
        </p:txBody>
      </p:sp>
      <p:sp>
        <p:nvSpPr>
          <p:cNvPr id="7" name="テキスト ボックス 6"/>
          <p:cNvSpPr txBox="1"/>
          <p:nvPr/>
        </p:nvSpPr>
        <p:spPr>
          <a:xfrm>
            <a:off x="838200" y="3116906"/>
            <a:ext cx="10515600" cy="923330"/>
          </a:xfrm>
          <a:prstGeom prst="rect">
            <a:avLst/>
          </a:prstGeom>
          <a:noFill/>
        </p:spPr>
        <p:txBody>
          <a:bodyPr wrap="square" rtlCol="0">
            <a:spAutoFit/>
          </a:bodyPr>
          <a:lstStyle/>
          <a:p>
            <a:r>
              <a:rPr kumimoji="1" lang="en-US" altLang="ja-JP" dirty="0" smtClean="0"/>
              <a:t>【</a:t>
            </a:r>
            <a:r>
              <a:rPr lang="ja-JP" altLang="en-US" dirty="0" smtClean="0"/>
              <a:t>対象となる保証証書</a:t>
            </a:r>
            <a:r>
              <a:rPr kumimoji="1" lang="en-US" altLang="ja-JP" dirty="0" smtClean="0"/>
              <a:t>】</a:t>
            </a:r>
          </a:p>
          <a:p>
            <a:r>
              <a:rPr lang="ja-JP" altLang="en-US" dirty="0"/>
              <a:t>東日本建設業保証株式</a:t>
            </a:r>
            <a:r>
              <a:rPr lang="ja-JP" altLang="en-US" dirty="0" smtClean="0"/>
              <a:t>会社（以下「保証会社」）が</a:t>
            </a:r>
            <a:r>
              <a:rPr lang="ja-JP" altLang="en-US" dirty="0"/>
              <a:t>提供するインターネット保証サービス（</a:t>
            </a:r>
            <a:r>
              <a:rPr lang="en-US" altLang="ja-JP" dirty="0"/>
              <a:t>Net Desk</a:t>
            </a:r>
            <a:r>
              <a:rPr lang="ja-JP" altLang="en-US" dirty="0"/>
              <a:t>）により発行された「契約</a:t>
            </a:r>
            <a:r>
              <a:rPr lang="ja-JP" altLang="en-US" dirty="0" smtClean="0"/>
              <a:t>保証</a:t>
            </a:r>
            <a:r>
              <a:rPr lang="ja-JP" altLang="en-US" dirty="0"/>
              <a:t>」「前払金</a:t>
            </a:r>
            <a:r>
              <a:rPr lang="ja-JP" altLang="en-US" dirty="0" smtClean="0"/>
              <a:t>保証」「中間前払</a:t>
            </a:r>
            <a:r>
              <a:rPr lang="ja-JP" altLang="en-US" dirty="0"/>
              <a:t>金保証</a:t>
            </a:r>
            <a:r>
              <a:rPr lang="ja-JP" altLang="en-US" dirty="0" smtClean="0"/>
              <a:t>」の</a:t>
            </a:r>
            <a:r>
              <a:rPr lang="ja-JP" altLang="en-US" dirty="0"/>
              <a:t>保証</a:t>
            </a:r>
            <a:r>
              <a:rPr lang="ja-JP" altLang="en-US" dirty="0" smtClean="0"/>
              <a:t>証書</a:t>
            </a:r>
            <a:endParaRPr lang="en-US" altLang="ja-JP" dirty="0" smtClean="0"/>
          </a:p>
        </p:txBody>
      </p:sp>
      <p:sp>
        <p:nvSpPr>
          <p:cNvPr id="8" name="テキスト ボックス 7"/>
          <p:cNvSpPr txBox="1"/>
          <p:nvPr/>
        </p:nvSpPr>
        <p:spPr>
          <a:xfrm>
            <a:off x="838200" y="4237958"/>
            <a:ext cx="10515600" cy="923330"/>
          </a:xfrm>
          <a:prstGeom prst="rect">
            <a:avLst/>
          </a:prstGeom>
          <a:noFill/>
        </p:spPr>
        <p:txBody>
          <a:bodyPr wrap="square" rtlCol="0">
            <a:spAutoFit/>
          </a:bodyPr>
          <a:lstStyle/>
          <a:p>
            <a:r>
              <a:rPr kumimoji="1" lang="en-US" altLang="ja-JP" dirty="0" smtClean="0"/>
              <a:t>【</a:t>
            </a:r>
            <a:r>
              <a:rPr lang="ja-JP" altLang="en-US" dirty="0" smtClean="0"/>
              <a:t>認証キーの提出</a:t>
            </a:r>
            <a:r>
              <a:rPr kumimoji="1" lang="en-US" altLang="ja-JP" dirty="0" smtClean="0"/>
              <a:t>】</a:t>
            </a:r>
          </a:p>
          <a:p>
            <a:r>
              <a:rPr lang="ja-JP" altLang="en-US" dirty="0" smtClean="0"/>
              <a:t>保証会社より発行された認証キーを事業課まで電子メールで送信してください。</a:t>
            </a:r>
            <a:endParaRPr lang="en-US" altLang="ja-JP" dirty="0" smtClean="0"/>
          </a:p>
          <a:p>
            <a:r>
              <a:rPr lang="ja-JP" altLang="en-US" dirty="0" smtClean="0">
                <a:solidFill>
                  <a:srgbClr val="FF0000"/>
                </a:solidFill>
              </a:rPr>
              <a:t>（落札決定後に事業課のメールアドレスをお伝えします。）</a:t>
            </a:r>
            <a:endParaRPr lang="en-US" altLang="ja-JP" dirty="0" smtClean="0">
              <a:solidFill>
                <a:srgbClr val="FF0000"/>
              </a:solidFill>
            </a:endParaRPr>
          </a:p>
        </p:txBody>
      </p:sp>
      <p:sp>
        <p:nvSpPr>
          <p:cNvPr id="9" name="テキスト ボックス 8"/>
          <p:cNvSpPr txBox="1"/>
          <p:nvPr/>
        </p:nvSpPr>
        <p:spPr>
          <a:xfrm>
            <a:off x="838200" y="5359010"/>
            <a:ext cx="10515600" cy="1046440"/>
          </a:xfrm>
          <a:prstGeom prst="rect">
            <a:avLst/>
          </a:prstGeom>
          <a:noFill/>
        </p:spPr>
        <p:txBody>
          <a:bodyPr wrap="square" rtlCol="0">
            <a:spAutoFit/>
          </a:bodyPr>
          <a:lstStyle/>
          <a:p>
            <a:r>
              <a:rPr kumimoji="1" lang="en-US" altLang="ja-JP" dirty="0" smtClean="0"/>
              <a:t>【</a:t>
            </a:r>
            <a:r>
              <a:rPr lang="ja-JP" altLang="en-US" dirty="0"/>
              <a:t>電子</a:t>
            </a:r>
            <a:r>
              <a:rPr lang="ja-JP" altLang="en-US" dirty="0" smtClean="0"/>
              <a:t>保証の申し込み手続き</a:t>
            </a:r>
            <a:r>
              <a:rPr kumimoji="1" lang="en-US" altLang="ja-JP" dirty="0" smtClean="0"/>
              <a:t>】</a:t>
            </a:r>
          </a:p>
          <a:p>
            <a:r>
              <a:rPr lang="en-US" altLang="ja-JP" dirty="0"/>
              <a:t>Net </a:t>
            </a:r>
            <a:r>
              <a:rPr lang="en-US" altLang="ja-JP" dirty="0" smtClean="0"/>
              <a:t>Desk</a:t>
            </a:r>
            <a:r>
              <a:rPr lang="ja-JP" altLang="en-US" dirty="0" err="1" smtClean="0"/>
              <a:t>へ</a:t>
            </a:r>
            <a:r>
              <a:rPr lang="ja-JP" altLang="en-US" dirty="0" err="1"/>
              <a:t>の</a:t>
            </a:r>
            <a:r>
              <a:rPr lang="ja-JP" altLang="en-US" dirty="0"/>
              <a:t>登録手続き等については、保証会社にご確認</a:t>
            </a:r>
            <a:r>
              <a:rPr lang="ja-JP" altLang="en-US" dirty="0" smtClean="0"/>
              <a:t>ください。</a:t>
            </a:r>
            <a:endParaRPr lang="en-US" altLang="ja-JP" dirty="0" smtClean="0"/>
          </a:p>
          <a:p>
            <a:endParaRPr lang="en-US" altLang="ja-JP" sz="800" dirty="0"/>
          </a:p>
          <a:p>
            <a:r>
              <a:rPr lang="ja-JP" altLang="en-US" dirty="0" smtClean="0"/>
              <a:t>東日本</a:t>
            </a:r>
            <a:r>
              <a:rPr lang="ja-JP" altLang="en-US" dirty="0"/>
              <a:t>建設業保証株式</a:t>
            </a:r>
            <a:r>
              <a:rPr lang="ja-JP" altLang="en-US" dirty="0" smtClean="0"/>
              <a:t>会社（電子保証）</a:t>
            </a:r>
            <a:r>
              <a:rPr lang="en-US" altLang="ja-JP" dirty="0"/>
              <a:t>https://www.ejcs.co.jp/e-surety/</a:t>
            </a:r>
            <a:endParaRPr lang="en-US" altLang="ja-JP" dirty="0" smtClean="0"/>
          </a:p>
        </p:txBody>
      </p:sp>
    </p:spTree>
    <p:extLst>
      <p:ext uri="{BB962C8B-B14F-4D97-AF65-F5344CB8AC3E}">
        <p14:creationId xmlns:p14="http://schemas.microsoft.com/office/powerpoint/2010/main" val="4150434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725120"/>
          </a:xfrm>
        </p:spPr>
        <p:txBody>
          <a:bodyPr>
            <a:normAutofit/>
          </a:bodyPr>
          <a:lstStyle/>
          <a:p>
            <a:r>
              <a:rPr kumimoji="1" lang="ja-JP" altLang="en-US" sz="3600" dirty="0" smtClean="0"/>
              <a:t>（</a:t>
            </a:r>
            <a:r>
              <a:rPr lang="ja-JP" altLang="en-US" sz="3600" dirty="0"/>
              <a:t>５</a:t>
            </a:r>
            <a:r>
              <a:rPr lang="ja-JP" altLang="en-US" sz="3600" dirty="0" smtClean="0"/>
              <a:t>）</a:t>
            </a:r>
            <a:r>
              <a:rPr lang="en-US" altLang="ja-JP" sz="3600" dirty="0" smtClean="0"/>
              <a:t>Q</a:t>
            </a:r>
            <a:r>
              <a:rPr lang="ja-JP" altLang="en-US" sz="3600" dirty="0" smtClean="0"/>
              <a:t>＆</a:t>
            </a:r>
            <a:r>
              <a:rPr lang="en-US" altLang="ja-JP" sz="3600" dirty="0" smtClean="0"/>
              <a:t>A</a:t>
            </a:r>
            <a:endParaRPr kumimoji="1" lang="ja-JP" altLang="en-US" sz="3600" dirty="0"/>
          </a:p>
        </p:txBody>
      </p:sp>
      <p:sp>
        <p:nvSpPr>
          <p:cNvPr id="6" name="テキスト ボックス 5"/>
          <p:cNvSpPr txBox="1"/>
          <p:nvPr/>
        </p:nvSpPr>
        <p:spPr>
          <a:xfrm>
            <a:off x="838200" y="1090246"/>
            <a:ext cx="4842164" cy="369332"/>
          </a:xfrm>
          <a:prstGeom prst="rect">
            <a:avLst/>
          </a:prstGeom>
          <a:solidFill>
            <a:schemeClr val="bg2"/>
          </a:solidFill>
          <a:ln>
            <a:solidFill>
              <a:schemeClr val="tx1"/>
            </a:solidFill>
          </a:ln>
        </p:spPr>
        <p:txBody>
          <a:bodyPr wrap="square" rtlCol="0">
            <a:spAutoFit/>
          </a:bodyPr>
          <a:lstStyle/>
          <a:p>
            <a:r>
              <a:rPr kumimoji="1" lang="ja-JP" altLang="en-US" dirty="0" smtClean="0"/>
              <a:t>今後も紙</a:t>
            </a:r>
            <a:r>
              <a:rPr lang="ja-JP" altLang="en-US" dirty="0"/>
              <a:t>による</a:t>
            </a:r>
            <a:r>
              <a:rPr kumimoji="1" lang="ja-JP" altLang="en-US" dirty="0" smtClean="0"/>
              <a:t>契約は可能か。</a:t>
            </a:r>
            <a:endParaRPr kumimoji="1" lang="ja-JP" altLang="en-US" dirty="0"/>
          </a:p>
        </p:txBody>
      </p:sp>
      <p:sp>
        <p:nvSpPr>
          <p:cNvPr id="10" name="テキスト ボックス 9"/>
          <p:cNvSpPr txBox="1"/>
          <p:nvPr/>
        </p:nvSpPr>
        <p:spPr>
          <a:xfrm>
            <a:off x="5680364" y="1090246"/>
            <a:ext cx="5673436" cy="369332"/>
          </a:xfrm>
          <a:prstGeom prst="rect">
            <a:avLst/>
          </a:prstGeom>
          <a:noFill/>
          <a:ln>
            <a:solidFill>
              <a:schemeClr val="tx1"/>
            </a:solidFill>
          </a:ln>
        </p:spPr>
        <p:txBody>
          <a:bodyPr wrap="square" rtlCol="0">
            <a:spAutoFit/>
          </a:bodyPr>
          <a:lstStyle/>
          <a:p>
            <a:r>
              <a:rPr kumimoji="1" lang="ja-JP" altLang="en-US" dirty="0" smtClean="0"/>
              <a:t>可能です。</a:t>
            </a:r>
            <a:endParaRPr kumimoji="1" lang="ja-JP" altLang="en-US" dirty="0"/>
          </a:p>
        </p:txBody>
      </p:sp>
      <p:sp>
        <p:nvSpPr>
          <p:cNvPr id="11" name="テキスト ボックス 10"/>
          <p:cNvSpPr txBox="1"/>
          <p:nvPr/>
        </p:nvSpPr>
        <p:spPr>
          <a:xfrm>
            <a:off x="838200" y="1459578"/>
            <a:ext cx="4842164" cy="646331"/>
          </a:xfrm>
          <a:prstGeom prst="rect">
            <a:avLst/>
          </a:prstGeom>
          <a:solidFill>
            <a:schemeClr val="bg2"/>
          </a:solidFill>
          <a:ln>
            <a:solidFill>
              <a:schemeClr val="tx1"/>
            </a:solidFill>
          </a:ln>
        </p:spPr>
        <p:txBody>
          <a:bodyPr wrap="square" rtlCol="0">
            <a:spAutoFit/>
          </a:bodyPr>
          <a:lstStyle/>
          <a:p>
            <a:r>
              <a:rPr kumimoji="1" lang="ja-JP" altLang="en-US" dirty="0" smtClean="0"/>
              <a:t>電子契約利用の承諾は案件ごとに行う必要があるか。</a:t>
            </a:r>
            <a:endParaRPr kumimoji="1" lang="ja-JP" altLang="en-US" dirty="0"/>
          </a:p>
        </p:txBody>
      </p:sp>
      <p:sp>
        <p:nvSpPr>
          <p:cNvPr id="12" name="テキスト ボックス 11"/>
          <p:cNvSpPr txBox="1"/>
          <p:nvPr/>
        </p:nvSpPr>
        <p:spPr>
          <a:xfrm>
            <a:off x="5680364" y="1459578"/>
            <a:ext cx="5673436" cy="646331"/>
          </a:xfrm>
          <a:prstGeom prst="rect">
            <a:avLst/>
          </a:prstGeom>
          <a:noFill/>
          <a:ln>
            <a:solidFill>
              <a:schemeClr val="tx1"/>
            </a:solidFill>
          </a:ln>
        </p:spPr>
        <p:txBody>
          <a:bodyPr wrap="square" rtlCol="0">
            <a:spAutoFit/>
          </a:bodyPr>
          <a:lstStyle/>
          <a:p>
            <a:r>
              <a:rPr lang="ja-JP" altLang="en-US" dirty="0" smtClean="0"/>
              <a:t>案件ごとに届出が必要です。</a:t>
            </a:r>
            <a:endParaRPr lang="en-US" altLang="ja-JP" dirty="0" smtClean="0"/>
          </a:p>
          <a:p>
            <a:endParaRPr kumimoji="1" lang="ja-JP" altLang="en-US" dirty="0"/>
          </a:p>
        </p:txBody>
      </p:sp>
      <p:sp>
        <p:nvSpPr>
          <p:cNvPr id="13" name="テキスト ボックス 12"/>
          <p:cNvSpPr txBox="1"/>
          <p:nvPr/>
        </p:nvSpPr>
        <p:spPr>
          <a:xfrm>
            <a:off x="838200" y="2105909"/>
            <a:ext cx="4842164" cy="2308324"/>
          </a:xfrm>
          <a:prstGeom prst="rect">
            <a:avLst/>
          </a:prstGeom>
          <a:solidFill>
            <a:schemeClr val="bg2"/>
          </a:solidFill>
          <a:ln>
            <a:solidFill>
              <a:schemeClr val="tx1"/>
            </a:solidFill>
          </a:ln>
        </p:spPr>
        <p:txBody>
          <a:bodyPr wrap="square" rtlCol="0">
            <a:spAutoFit/>
          </a:bodyPr>
          <a:lstStyle/>
          <a:p>
            <a:r>
              <a:rPr kumimoji="1" lang="ja-JP" altLang="en-US" dirty="0" smtClean="0"/>
              <a:t>導入当初は建設工事のみが対象とのことだが、設計金額や入札方法（電子、郵便、立ち合い）等による区別はあるか。</a:t>
            </a:r>
            <a:endParaRPr kumimoji="1" lang="en-US" altLang="ja-JP" dirty="0" smtClean="0"/>
          </a:p>
          <a:p>
            <a:endParaRPr kumimoji="1" lang="en-US" altLang="ja-JP" dirty="0" smtClean="0"/>
          </a:p>
          <a:p>
            <a:endParaRPr kumimoji="1" lang="en-US" altLang="ja-JP" dirty="0" smtClean="0"/>
          </a:p>
          <a:p>
            <a:endParaRPr lang="en-US" altLang="ja-JP" dirty="0"/>
          </a:p>
          <a:p>
            <a:endParaRPr kumimoji="1" lang="en-US" altLang="ja-JP" dirty="0" smtClean="0"/>
          </a:p>
          <a:p>
            <a:endParaRPr kumimoji="1" lang="ja-JP" altLang="en-US" dirty="0"/>
          </a:p>
        </p:txBody>
      </p:sp>
      <p:sp>
        <p:nvSpPr>
          <p:cNvPr id="14" name="テキスト ボックス 13"/>
          <p:cNvSpPr txBox="1"/>
          <p:nvPr/>
        </p:nvSpPr>
        <p:spPr>
          <a:xfrm>
            <a:off x="5680364" y="2105908"/>
            <a:ext cx="5673436" cy="2308324"/>
          </a:xfrm>
          <a:prstGeom prst="rect">
            <a:avLst/>
          </a:prstGeom>
          <a:noFill/>
          <a:ln>
            <a:solidFill>
              <a:schemeClr val="tx1"/>
            </a:solidFill>
          </a:ln>
        </p:spPr>
        <p:txBody>
          <a:bodyPr wrap="square" rtlCol="0">
            <a:spAutoFit/>
          </a:bodyPr>
          <a:lstStyle/>
          <a:p>
            <a:r>
              <a:rPr lang="ja-JP" altLang="en-US" dirty="0" smtClean="0"/>
              <a:t>現時点では、契約書の作成が必要な全ての建設工事を対象とする予定だが、事業課との調整次第では、設計金額が</a:t>
            </a:r>
            <a:r>
              <a:rPr lang="en-US" altLang="ja-JP" dirty="0" smtClean="0"/>
              <a:t>130</a:t>
            </a:r>
            <a:r>
              <a:rPr lang="ja-JP" altLang="en-US" dirty="0" smtClean="0"/>
              <a:t>万円を超える案件のみを対象とすることも考えられます。詳細が決定次第改めてお知らせします。</a:t>
            </a:r>
            <a:endParaRPr lang="en-US" altLang="ja-JP" dirty="0" smtClean="0"/>
          </a:p>
          <a:p>
            <a:r>
              <a:rPr lang="ja-JP" altLang="en-US" dirty="0" smtClean="0">
                <a:solidFill>
                  <a:srgbClr val="FF0000"/>
                </a:solidFill>
              </a:rPr>
              <a:t>（変更）</a:t>
            </a:r>
            <a:endParaRPr lang="en-US" altLang="ja-JP" dirty="0" smtClean="0">
              <a:solidFill>
                <a:srgbClr val="FF0000"/>
              </a:solidFill>
            </a:endParaRPr>
          </a:p>
          <a:p>
            <a:r>
              <a:rPr lang="ja-JP" altLang="en-US" dirty="0" smtClean="0">
                <a:solidFill>
                  <a:srgbClr val="FF0000"/>
                </a:solidFill>
              </a:rPr>
              <a:t>当初は設計金額が</a:t>
            </a:r>
            <a:r>
              <a:rPr lang="en-US" altLang="ja-JP" dirty="0" smtClean="0">
                <a:solidFill>
                  <a:srgbClr val="FF0000"/>
                </a:solidFill>
              </a:rPr>
              <a:t>500</a:t>
            </a:r>
            <a:r>
              <a:rPr lang="ja-JP" altLang="en-US" dirty="0" smtClean="0">
                <a:solidFill>
                  <a:srgbClr val="FF0000"/>
                </a:solidFill>
              </a:rPr>
              <a:t>万円を超える案件のみ電子契約の対象とします。対象範囲の拡大は様子を見ながら行います。</a:t>
            </a:r>
            <a:endParaRPr lang="en-US" altLang="ja-JP" dirty="0" smtClean="0">
              <a:solidFill>
                <a:srgbClr val="FF0000"/>
              </a:solidFill>
            </a:endParaRPr>
          </a:p>
        </p:txBody>
      </p:sp>
      <p:grpSp>
        <p:nvGrpSpPr>
          <p:cNvPr id="3" name="グループ化 2"/>
          <p:cNvGrpSpPr/>
          <p:nvPr/>
        </p:nvGrpSpPr>
        <p:grpSpPr>
          <a:xfrm>
            <a:off x="838200" y="4414232"/>
            <a:ext cx="10515600" cy="2031325"/>
            <a:chOff x="838200" y="3306237"/>
            <a:chExt cx="10515600" cy="2031325"/>
          </a:xfrm>
        </p:grpSpPr>
        <p:sp>
          <p:nvSpPr>
            <p:cNvPr id="15" name="テキスト ボックス 14"/>
            <p:cNvSpPr txBox="1"/>
            <p:nvPr/>
          </p:nvSpPr>
          <p:spPr>
            <a:xfrm>
              <a:off x="838200" y="3306237"/>
              <a:ext cx="4842164" cy="2031325"/>
            </a:xfrm>
            <a:prstGeom prst="rect">
              <a:avLst/>
            </a:prstGeom>
            <a:solidFill>
              <a:schemeClr val="bg2"/>
            </a:solidFill>
            <a:ln>
              <a:solidFill>
                <a:schemeClr val="tx1"/>
              </a:solidFill>
            </a:ln>
          </p:spPr>
          <p:txBody>
            <a:bodyPr wrap="square" rtlCol="0">
              <a:spAutoFit/>
            </a:bodyPr>
            <a:lstStyle/>
            <a:p>
              <a:r>
                <a:rPr kumimoji="1" lang="ja-JP" altLang="en-US" dirty="0" smtClean="0"/>
                <a:t>着工届といった契約書以外の書類に</a:t>
              </a:r>
              <a:r>
                <a:rPr lang="ja-JP" altLang="en-US" dirty="0" smtClean="0"/>
                <a:t>ついて電子化する予定はあるか。</a:t>
              </a:r>
              <a:endParaRPr lang="en-US" altLang="ja-JP" dirty="0" smtClean="0"/>
            </a:p>
            <a:p>
              <a:endParaRPr lang="en-US" altLang="ja-JP" dirty="0"/>
            </a:p>
            <a:p>
              <a:endParaRPr lang="en-US" altLang="ja-JP" dirty="0" smtClean="0"/>
            </a:p>
            <a:p>
              <a:endParaRPr lang="en-US" altLang="ja-JP" dirty="0"/>
            </a:p>
            <a:p>
              <a:endParaRPr lang="en-US" altLang="ja-JP" dirty="0" smtClean="0"/>
            </a:p>
            <a:p>
              <a:endParaRPr kumimoji="1" lang="ja-JP" altLang="en-US" dirty="0"/>
            </a:p>
          </p:txBody>
        </p:sp>
        <p:sp>
          <p:nvSpPr>
            <p:cNvPr id="16" name="テキスト ボックス 15"/>
            <p:cNvSpPr txBox="1"/>
            <p:nvPr/>
          </p:nvSpPr>
          <p:spPr>
            <a:xfrm>
              <a:off x="5680364" y="3306237"/>
              <a:ext cx="5673436" cy="2031325"/>
            </a:xfrm>
            <a:prstGeom prst="rect">
              <a:avLst/>
            </a:prstGeom>
            <a:noFill/>
            <a:ln>
              <a:solidFill>
                <a:schemeClr val="tx1"/>
              </a:solidFill>
            </a:ln>
          </p:spPr>
          <p:txBody>
            <a:bodyPr wrap="square" rtlCol="0">
              <a:spAutoFit/>
            </a:bodyPr>
            <a:lstStyle/>
            <a:p>
              <a:r>
                <a:rPr lang="en-US" altLang="ja-JP" dirty="0" err="1" smtClean="0"/>
                <a:t>LoGo</a:t>
              </a:r>
              <a:r>
                <a:rPr lang="ja-JP" altLang="en-US" dirty="0" smtClean="0"/>
                <a:t>フォームを用いた手法を検討中ですが、電子化が可能かは未定です。電子化可能となった場合は、改めてお知らせします。</a:t>
              </a:r>
              <a:endParaRPr lang="en-US" altLang="ja-JP" dirty="0" smtClean="0"/>
            </a:p>
            <a:p>
              <a:r>
                <a:rPr lang="ja-JP" altLang="en-US" dirty="0" smtClean="0">
                  <a:solidFill>
                    <a:srgbClr val="FF0000"/>
                  </a:solidFill>
                </a:rPr>
                <a:t>（変更）</a:t>
              </a:r>
              <a:endParaRPr lang="en-US" altLang="ja-JP" dirty="0" smtClean="0">
                <a:solidFill>
                  <a:srgbClr val="FF0000"/>
                </a:solidFill>
              </a:endParaRPr>
            </a:p>
            <a:p>
              <a:r>
                <a:rPr lang="ja-JP" altLang="en-US" dirty="0">
                  <a:solidFill>
                    <a:srgbClr val="FF0000"/>
                  </a:solidFill>
                </a:rPr>
                <a:t>電子契約</a:t>
              </a:r>
              <a:r>
                <a:rPr lang="ja-JP" altLang="en-US" dirty="0" smtClean="0">
                  <a:solidFill>
                    <a:srgbClr val="FF0000"/>
                  </a:solidFill>
                </a:rPr>
                <a:t>の開始とともに、</a:t>
              </a:r>
              <a:r>
                <a:rPr lang="en-US" altLang="ja-JP" dirty="0" err="1" smtClean="0">
                  <a:solidFill>
                    <a:srgbClr val="FF0000"/>
                  </a:solidFill>
                </a:rPr>
                <a:t>LoGo</a:t>
              </a:r>
              <a:r>
                <a:rPr lang="ja-JP" altLang="en-US" dirty="0" smtClean="0">
                  <a:solidFill>
                    <a:srgbClr val="FF0000"/>
                  </a:solidFill>
                </a:rPr>
                <a:t>フォームをはじめとした電子化の導入を検討しています。詳細は改めてお知らせします。</a:t>
              </a:r>
              <a:endParaRPr lang="en-US" altLang="ja-JP" dirty="0" smtClean="0">
                <a:solidFill>
                  <a:srgbClr val="FF0000"/>
                </a:solidFill>
              </a:endParaRPr>
            </a:p>
          </p:txBody>
        </p:sp>
      </p:grpSp>
    </p:spTree>
    <p:extLst>
      <p:ext uri="{BB962C8B-B14F-4D97-AF65-F5344CB8AC3E}">
        <p14:creationId xmlns:p14="http://schemas.microsoft.com/office/powerpoint/2010/main" val="35255997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TotalTime>
  <Words>970</Words>
  <Application>Microsoft Office PowerPoint</Application>
  <PresentationFormat>ワイド画面</PresentationFormat>
  <Paragraphs>89</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游ゴシック Light</vt:lpstr>
      <vt:lpstr>Arial</vt:lpstr>
      <vt:lpstr>Office テーマ</vt:lpstr>
      <vt:lpstr>電子契約の導入について</vt:lpstr>
      <vt:lpstr>＜説明内容＞  （１）電子契約導入の概要  （２）電子契約締結フロー  （３）電子契約利用の承諾  （４）電子保証の案内  （５）Q＆A  （６）質疑応答</vt:lpstr>
      <vt:lpstr>（１）電子契約導入の概要</vt:lpstr>
      <vt:lpstr>（２）電子契約締結フロー</vt:lpstr>
      <vt:lpstr>（３）電子契約利用の承諾</vt:lpstr>
      <vt:lpstr>（４）電子保証の案内</vt:lpstr>
      <vt:lpstr>（５）Q＆A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電子契約の導入について</dc:title>
  <dc:creator>羽島市</dc:creator>
  <cp:lastModifiedBy>羽島市</cp:lastModifiedBy>
  <cp:revision>36</cp:revision>
  <cp:lastPrinted>2024-04-19T01:47:32Z</cp:lastPrinted>
  <dcterms:created xsi:type="dcterms:W3CDTF">2024-03-05T06:40:42Z</dcterms:created>
  <dcterms:modified xsi:type="dcterms:W3CDTF">2024-04-26T04:18:47Z</dcterms:modified>
</cp:coreProperties>
</file>