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3" r:id="rId1"/>
  </p:sldMasterIdLst>
  <p:notesMasterIdLst>
    <p:notesMasterId r:id="rId3"/>
  </p:notesMasterIdLst>
  <p:sldIdLst>
    <p:sldId id="273" r:id="rId2"/>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su" initials="k" lastIdx="1" clrIdx="0">
    <p:extLst/>
  </p:cmAuthor>
  <p:cmAuthor id="2" name="水谷　浩之" initials="水谷"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2" autoAdjust="0"/>
  </p:normalViewPr>
  <p:slideViewPr>
    <p:cSldViewPr snapToGrid="0">
      <p:cViewPr varScale="1">
        <p:scale>
          <a:sx n="69" d="100"/>
          <a:sy n="69" d="100"/>
        </p:scale>
        <p:origin x="756"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9492C3D3-7A2F-4639-8C24-B3559499FFF4}" type="datetimeFigureOut">
              <a:rPr kumimoji="1" lang="ja-JP" altLang="en-US" smtClean="0"/>
              <a:t>2021/1/8</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1F892A17-6E98-45E4-A4F5-34422C688043}" type="slidenum">
              <a:rPr kumimoji="1" lang="ja-JP" altLang="en-US" smtClean="0"/>
              <a:t>‹#›</a:t>
            </a:fld>
            <a:endParaRPr kumimoji="1" lang="ja-JP" altLang="en-US"/>
          </a:p>
        </p:txBody>
      </p:sp>
    </p:spTree>
    <p:extLst>
      <p:ext uri="{BB962C8B-B14F-4D97-AF65-F5344CB8AC3E}">
        <p14:creationId xmlns:p14="http://schemas.microsoft.com/office/powerpoint/2010/main" val="7756330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01E38F7-CCD8-4F23-BD7C-940B1DB396A4}" type="datetime1">
              <a:rPr kumimoji="1" lang="ja-JP" altLang="en-US" smtClean="0"/>
              <a:t>2021/1/8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3374718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3832917-3C13-4132-8AB6-61DFCB0C2A62}" type="datetime1">
              <a:rPr kumimoji="1" lang="ja-JP" altLang="en-US" smtClean="0"/>
              <a:t>2021/1/8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4249852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4D880DD-14E6-444B-81F4-248F8564D9E9}" type="datetime1">
              <a:rPr kumimoji="1" lang="ja-JP" altLang="en-US" smtClean="0"/>
              <a:t>2021/1/8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2269074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E01B208-7445-4A46-AD8A-A65B6F0E0062}" type="datetime1">
              <a:rPr kumimoji="1" lang="ja-JP" altLang="en-US" smtClean="0"/>
              <a:t>2021/1/8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1470717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A5F1D6-1100-47C2-B7E7-C24DCA622FEC}" type="datetime1">
              <a:rPr kumimoji="1" lang="ja-JP" altLang="en-US" smtClean="0"/>
              <a:t>2021/1/8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187995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8" name="Date Placeholder 7"/>
          <p:cNvSpPr>
            <a:spLocks noGrp="1"/>
          </p:cNvSpPr>
          <p:nvPr>
            <p:ph type="dt" sz="half" idx="10"/>
          </p:nvPr>
        </p:nvSpPr>
        <p:spPr/>
        <p:txBody>
          <a:bodyPr/>
          <a:lstStyle/>
          <a:p>
            <a:fld id="{98A3097F-6144-4B07-82A3-A263CCA50E38}" type="datetime1">
              <a:rPr kumimoji="1" lang="ja-JP" altLang="en-US" smtClean="0"/>
              <a:t>2021/1/8</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3355904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 name="Date Placeholder 1"/>
          <p:cNvSpPr>
            <a:spLocks noGrp="1"/>
          </p:cNvSpPr>
          <p:nvPr>
            <p:ph type="dt" sz="half" idx="10"/>
          </p:nvPr>
        </p:nvSpPr>
        <p:spPr/>
        <p:txBody>
          <a:bodyPr/>
          <a:lstStyle/>
          <a:p>
            <a:fld id="{C589EA11-6F66-46C7-8CBA-33A9A43A777F}" type="datetime1">
              <a:rPr kumimoji="1" lang="ja-JP" altLang="en-US" smtClean="0"/>
              <a:t>2021/1/8</a:t>
            </a:fld>
            <a:endParaRPr kumimoji="1" lang="ja-JP" altLang="en-US"/>
          </a:p>
        </p:txBody>
      </p:sp>
      <p:sp>
        <p:nvSpPr>
          <p:cNvPr id="11" name="Footer Placeholder 10"/>
          <p:cNvSpPr>
            <a:spLocks noGrp="1"/>
          </p:cNvSpPr>
          <p:nvPr>
            <p:ph type="ftr" sz="quarter" idx="11"/>
          </p:nvPr>
        </p:nvSpPr>
        <p:spPr/>
        <p:txBody>
          <a:bodyPr/>
          <a:lstStyle/>
          <a:p>
            <a:endParaRPr kumimoji="1" lang="ja-JP" altLang="en-US"/>
          </a:p>
        </p:txBody>
      </p:sp>
      <p:sp>
        <p:nvSpPr>
          <p:cNvPr id="12" name="Slide Number Placeholder 11"/>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3546246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2" name="Date Placeholder 1"/>
          <p:cNvSpPr>
            <a:spLocks noGrp="1"/>
          </p:cNvSpPr>
          <p:nvPr>
            <p:ph type="dt" sz="half" idx="10"/>
          </p:nvPr>
        </p:nvSpPr>
        <p:spPr/>
        <p:txBody>
          <a:bodyPr/>
          <a:lstStyle/>
          <a:p>
            <a:fld id="{A6A80C3C-B0A6-4D67-8913-A7D9B566E3BA}" type="datetime1">
              <a:rPr kumimoji="1" lang="ja-JP" altLang="en-US" smtClean="0"/>
              <a:t>2021/1/8</a:t>
            </a:fld>
            <a:endParaRPr kumimoji="1" lang="ja-JP" altLang="en-US"/>
          </a:p>
        </p:txBody>
      </p:sp>
      <p:sp>
        <p:nvSpPr>
          <p:cNvPr id="7" name="Footer Placeholder 6"/>
          <p:cNvSpPr>
            <a:spLocks noGrp="1"/>
          </p:cNvSpPr>
          <p:nvPr>
            <p:ph type="ftr" sz="quarter" idx="11"/>
          </p:nvPr>
        </p:nvSpPr>
        <p:spPr/>
        <p:txBody>
          <a:bodyPr/>
          <a:lstStyle/>
          <a:p>
            <a:endParaRPr kumimoji="1" lang="ja-JP" altLang="en-US"/>
          </a:p>
        </p:txBody>
      </p:sp>
      <p:sp>
        <p:nvSpPr>
          <p:cNvPr id="8" name="Slide Number Placeholder 7"/>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265460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8886851-5AF0-4F4F-8FEB-936D466B3FC5}" type="datetime1">
              <a:rPr kumimoji="1" lang="ja-JP" altLang="en-US" smtClean="0"/>
              <a:t>2021/1/8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16040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ja-JP" altLang="en-US"/>
              <a:t>マスター タイトルの書式設定</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457CB747-BCFA-47E5-AE17-EA90EB7D6D16}" type="datetime1">
              <a:rPr kumimoji="1" lang="ja-JP" altLang="en-US" smtClean="0"/>
              <a:t>2021/1/8</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2952525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FB64BBA8-9271-480B-BC22-C4FCFE16E3EC}" type="datetime1">
              <a:rPr kumimoji="1" lang="ja-JP" altLang="en-US" smtClean="0"/>
              <a:t>2021/1/8</a:t>
            </a:fld>
            <a:endParaRPr kumimoji="1" lang="ja-JP" altLang="en-US"/>
          </a:p>
        </p:txBody>
      </p:sp>
      <p:sp>
        <p:nvSpPr>
          <p:cNvPr id="9" name="Footer Placeholder 8"/>
          <p:cNvSpPr>
            <a:spLocks noGrp="1"/>
          </p:cNvSpPr>
          <p:nvPr>
            <p:ph type="ftr" sz="quarter" idx="11"/>
          </p:nvPr>
        </p:nvSpPr>
        <p:spPr>
          <a:xfrm>
            <a:off x="3499101" y="6356350"/>
            <a:ext cx="5911517" cy="365125"/>
          </a:xfrm>
        </p:spPr>
        <p:txBody>
          <a:bodyPr/>
          <a:lstStyle/>
          <a:p>
            <a:endParaRPr kumimoji="1" lang="ja-JP" altLang="en-US"/>
          </a:p>
        </p:txBody>
      </p:sp>
      <p:sp>
        <p:nvSpPr>
          <p:cNvPr id="10" name="Slide Number Placeholder 9"/>
          <p:cNvSpPr>
            <a:spLocks noGrp="1"/>
          </p:cNvSpPr>
          <p:nvPr>
            <p:ph type="sldNum" sz="quarter" idx="12"/>
          </p:nvPr>
        </p:nvSpPr>
        <p:spPr/>
        <p:txBody>
          <a:body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1754726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D47A550D-5DB0-410B-9A41-BE4599B1F784}" type="datetime1">
              <a:rPr kumimoji="1" lang="ja-JP" altLang="en-US" smtClean="0"/>
              <a:t>2021/1/8</a:t>
            </a:fld>
            <a:endParaRPr kumimoji="1" lang="ja-JP" alt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kumimoji="1" lang="ja-JP" alt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E087FD4A-BF7A-4E36-9B64-B28D01CA81D2}" type="slidenum">
              <a:rPr kumimoji="1" lang="ja-JP" altLang="en-US" smtClean="0"/>
              <a:t>‹#›</a:t>
            </a:fld>
            <a:endParaRPr kumimoji="1" lang="ja-JP" altLang="en-US"/>
          </a:p>
        </p:txBody>
      </p:sp>
    </p:spTree>
    <p:extLst>
      <p:ext uri="{BB962C8B-B14F-4D97-AF65-F5344CB8AC3E}">
        <p14:creationId xmlns:p14="http://schemas.microsoft.com/office/powerpoint/2010/main" val="618324414"/>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Lst>
  <p:hf hdr="0" ftr="0" dt="0"/>
  <p:txStyles>
    <p:titleStyle>
      <a:lvl1pPr algn="l" defTabSz="914400" rtl="0" eaLnBrk="1" latinLnBrk="0" hangingPunct="1">
        <a:lnSpc>
          <a:spcPct val="90000"/>
        </a:lnSpc>
        <a:spcBef>
          <a:spcPct val="0"/>
        </a:spcBef>
        <a:buNone/>
        <a:defRPr kumimoji="1"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595747" y="99767"/>
            <a:ext cx="11326088" cy="6457898"/>
            <a:chOff x="595747" y="99767"/>
            <a:chExt cx="11326088" cy="6457898"/>
          </a:xfrm>
        </p:grpSpPr>
        <p:sp>
          <p:nvSpPr>
            <p:cNvPr id="26" name="正方形/長方形 25"/>
            <p:cNvSpPr/>
            <p:nvPr/>
          </p:nvSpPr>
          <p:spPr>
            <a:xfrm>
              <a:off x="3217503" y="5832674"/>
              <a:ext cx="5527963" cy="7249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事業所台帳に登録　③</a:t>
              </a:r>
              <a:endParaRPr kumimoji="1" lang="en-US" altLang="ja-JP" dirty="0" smtClean="0">
                <a:solidFill>
                  <a:schemeClr val="tx1"/>
                </a:solidFill>
              </a:endParaRPr>
            </a:p>
          </p:txBody>
        </p:sp>
        <p:grpSp>
          <p:nvGrpSpPr>
            <p:cNvPr id="32" name="グループ化 31"/>
            <p:cNvGrpSpPr/>
            <p:nvPr/>
          </p:nvGrpSpPr>
          <p:grpSpPr>
            <a:xfrm>
              <a:off x="595747" y="99767"/>
              <a:ext cx="11291452" cy="5813338"/>
              <a:chOff x="3521419" y="211112"/>
              <a:chExt cx="7231020" cy="5813338"/>
            </a:xfrm>
          </p:grpSpPr>
          <p:sp>
            <p:nvSpPr>
              <p:cNvPr id="8" name="四角形: 角を丸くする 7">
                <a:extLst>
                  <a:ext uri="{FF2B5EF4-FFF2-40B4-BE49-F238E27FC236}">
                    <a16:creationId xmlns:a16="http://schemas.microsoft.com/office/drawing/2014/main" id="{7B9035E3-2E1C-426A-A307-5E7C867D04DB}"/>
                  </a:ext>
                </a:extLst>
              </p:cNvPr>
              <p:cNvSpPr/>
              <p:nvPr/>
            </p:nvSpPr>
            <p:spPr>
              <a:xfrm>
                <a:off x="3521419" y="781922"/>
                <a:ext cx="7231020" cy="69297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altLang="en-US" sz="1400" kern="100" dirty="0" smtClean="0">
                    <a:effectLst/>
                    <a:ea typeface="游明朝" panose="02020400000000000000" pitchFamily="18" charset="-128"/>
                    <a:cs typeface="Times New Roman" panose="02020603050405020304" pitchFamily="18" charset="0"/>
                  </a:rPr>
                  <a:t>地域生活支援拠点等の機能を担う事業所については、運営規定に拠点等を担う事業所として各種機能を実施することを規定し、当該事業所であることを市町村に届け出た上で、市町村が当該事業所を拠点等として認めることを要する。</a:t>
                </a:r>
                <a:endParaRPr lang="en-US" altLang="ja-JP" sz="1400" kern="100" dirty="0">
                  <a:ea typeface="游明朝" panose="02020400000000000000" pitchFamily="18" charset="-128"/>
                  <a:cs typeface="Times New Roman" panose="02020603050405020304" pitchFamily="18" charset="0"/>
                </a:endParaRPr>
              </a:p>
              <a:p>
                <a:pPr>
                  <a:spcAft>
                    <a:spcPts val="0"/>
                  </a:spcAft>
                </a:pPr>
                <a:r>
                  <a:rPr lang="ja-JP" altLang="en-US" sz="1400" kern="100" dirty="0" smtClean="0">
                    <a:effectLst/>
                    <a:ea typeface="游明朝" panose="02020400000000000000" pitchFamily="18" charset="-128"/>
                    <a:cs typeface="Times New Roman" panose="02020603050405020304" pitchFamily="18" charset="0"/>
                  </a:rPr>
                  <a:t>（平成</a:t>
                </a:r>
                <a:r>
                  <a:rPr lang="en-US" altLang="ja-JP" sz="1400" kern="100" dirty="0" smtClean="0">
                    <a:effectLst/>
                    <a:ea typeface="游明朝" panose="02020400000000000000" pitchFamily="18" charset="-128"/>
                    <a:cs typeface="Times New Roman" panose="02020603050405020304" pitchFamily="18" charset="0"/>
                  </a:rPr>
                  <a:t>31</a:t>
                </a:r>
                <a:r>
                  <a:rPr lang="ja-JP" altLang="en-US" sz="1400" kern="100" dirty="0" smtClean="0">
                    <a:effectLst/>
                    <a:ea typeface="游明朝" panose="02020400000000000000" pitchFamily="18" charset="-128"/>
                    <a:cs typeface="Times New Roman" panose="02020603050405020304" pitchFamily="18" charset="0"/>
                  </a:rPr>
                  <a:t>年</a:t>
                </a:r>
                <a:r>
                  <a:rPr lang="en-US" altLang="ja-JP" sz="1400" kern="100" dirty="0" smtClean="0">
                    <a:effectLst/>
                    <a:ea typeface="游明朝" panose="02020400000000000000" pitchFamily="18" charset="-128"/>
                    <a:cs typeface="Times New Roman" panose="02020603050405020304" pitchFamily="18" charset="0"/>
                  </a:rPr>
                  <a:t>3</a:t>
                </a:r>
                <a:r>
                  <a:rPr lang="ja-JP" altLang="en-US" sz="1400" kern="100" dirty="0" smtClean="0">
                    <a:effectLst/>
                    <a:ea typeface="游明朝" panose="02020400000000000000" pitchFamily="18" charset="-128"/>
                    <a:cs typeface="Times New Roman" panose="02020603050405020304" pitchFamily="18" charset="0"/>
                  </a:rPr>
                  <a:t>月　厚生労働省障害保健福祉部障害福祉課　地域生活支援拠点等について</a:t>
                </a:r>
                <a:r>
                  <a:rPr lang="en-US" altLang="ja-JP" sz="1400" kern="100" dirty="0" smtClean="0">
                    <a:effectLst/>
                    <a:ea typeface="游明朝" panose="02020400000000000000" pitchFamily="18" charset="-128"/>
                    <a:cs typeface="Times New Roman" panose="02020603050405020304" pitchFamily="18" charset="0"/>
                  </a:rPr>
                  <a:t>【</a:t>
                </a:r>
                <a:r>
                  <a:rPr lang="ja-JP" altLang="en-US" sz="1400" kern="100" dirty="0" smtClean="0">
                    <a:effectLst/>
                    <a:ea typeface="游明朝" panose="02020400000000000000" pitchFamily="18" charset="-128"/>
                    <a:cs typeface="Times New Roman" panose="02020603050405020304" pitchFamily="18" charset="0"/>
                  </a:rPr>
                  <a:t>第</a:t>
                </a:r>
                <a:r>
                  <a:rPr lang="en-US" altLang="ja-JP" sz="1400" kern="100" dirty="0" smtClean="0">
                    <a:effectLst/>
                    <a:ea typeface="游明朝" panose="02020400000000000000" pitchFamily="18" charset="-128"/>
                    <a:cs typeface="Times New Roman" panose="02020603050405020304" pitchFamily="18" charset="0"/>
                  </a:rPr>
                  <a:t>2</a:t>
                </a:r>
                <a:r>
                  <a:rPr lang="ja-JP" altLang="en-US" sz="1400" kern="100" dirty="0" smtClean="0">
                    <a:effectLst/>
                    <a:ea typeface="游明朝" panose="02020400000000000000" pitchFamily="18" charset="-128"/>
                    <a:cs typeface="Times New Roman" panose="02020603050405020304" pitchFamily="18" charset="0"/>
                  </a:rPr>
                  <a:t>版</a:t>
                </a:r>
                <a:r>
                  <a:rPr lang="en-US" altLang="ja-JP" sz="1400" kern="100" dirty="0" smtClean="0">
                    <a:effectLst/>
                    <a:ea typeface="游明朝" panose="02020400000000000000" pitchFamily="18" charset="-128"/>
                    <a:cs typeface="Times New Roman" panose="02020603050405020304" pitchFamily="18" charset="0"/>
                  </a:rPr>
                  <a:t>】</a:t>
                </a:r>
                <a:r>
                  <a:rPr lang="ja-JP" altLang="en-US" sz="1400" kern="100" dirty="0" smtClean="0">
                    <a:effectLst/>
                    <a:ea typeface="游明朝" panose="02020400000000000000" pitchFamily="18" charset="-128"/>
                    <a:cs typeface="Times New Roman" panose="02020603050405020304" pitchFamily="18" charset="0"/>
                  </a:rPr>
                  <a:t>より抜粋）</a:t>
                </a:r>
                <a:endParaRPr lang="ja-JP" sz="1400" kern="100" dirty="0">
                  <a:effectLst/>
                  <a:ea typeface="游明朝" panose="02020400000000000000" pitchFamily="18"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6494542-8609-4265-82D3-FD7BB5D9961C}"/>
                  </a:ext>
                </a:extLst>
              </p:cNvPr>
              <p:cNvSpPr/>
              <p:nvPr/>
            </p:nvSpPr>
            <p:spPr>
              <a:xfrm>
                <a:off x="5528786" y="211112"/>
                <a:ext cx="3819188" cy="4762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2000" b="1" dirty="0" smtClean="0">
                    <a:solidFill>
                      <a:schemeClr val="tx1"/>
                    </a:solidFill>
                  </a:rPr>
                  <a:t>地域生活支援拠点事業所の登録の手順</a:t>
                </a:r>
                <a:endParaRPr kumimoji="1" lang="en-US" altLang="ja-JP" sz="2000" b="1" dirty="0" smtClean="0">
                  <a:solidFill>
                    <a:schemeClr val="tx1"/>
                  </a:solidFill>
                </a:endParaRPr>
              </a:p>
            </p:txBody>
          </p:sp>
          <p:sp>
            <p:nvSpPr>
              <p:cNvPr id="5" name="正方形/長方形 4">
                <a:extLst>
                  <a:ext uri="{FF2B5EF4-FFF2-40B4-BE49-F238E27FC236}">
                    <a16:creationId xmlns:a16="http://schemas.microsoft.com/office/drawing/2014/main" id="{C3648861-DE1D-4E54-9AC6-B07676EA265F}"/>
                  </a:ext>
                </a:extLst>
              </p:cNvPr>
              <p:cNvSpPr/>
              <p:nvPr/>
            </p:nvSpPr>
            <p:spPr>
              <a:xfrm>
                <a:off x="6333975" y="5428706"/>
                <a:ext cx="1272916" cy="5957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羽島市</a:t>
                </a:r>
                <a:endParaRPr kumimoji="1" lang="ja-JP" altLang="en-US" dirty="0">
                  <a:solidFill>
                    <a:schemeClr val="tx1"/>
                  </a:solidFill>
                </a:endParaRPr>
              </a:p>
            </p:txBody>
          </p:sp>
        </p:grpSp>
        <p:sp>
          <p:nvSpPr>
            <p:cNvPr id="34" name="正方形/長方形 33"/>
            <p:cNvSpPr/>
            <p:nvPr/>
          </p:nvSpPr>
          <p:spPr>
            <a:xfrm>
              <a:off x="9220200" y="2276632"/>
              <a:ext cx="2701635" cy="1317321"/>
            </a:xfrm>
            <a:prstGeom prst="rect">
              <a:avLst/>
            </a:prstGeom>
            <a:noFill/>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smtClean="0"/>
                <a:t>登録</a:t>
              </a:r>
              <a:r>
                <a:rPr lang="ja-JP" altLang="en-US" dirty="0"/>
                <a:t>内容</a:t>
              </a:r>
              <a:r>
                <a:rPr lang="ja-JP" altLang="en-US" dirty="0" smtClean="0"/>
                <a:t>に変更が生じたとき、又は登録を解除したいときは、随時（様式第</a:t>
              </a:r>
              <a:r>
                <a:rPr lang="en-US" altLang="ja-JP" dirty="0" smtClean="0"/>
                <a:t>1</a:t>
              </a:r>
              <a:r>
                <a:rPr lang="ja-JP" altLang="en-US" dirty="0" smtClean="0"/>
                <a:t>号）を市に提出</a:t>
              </a:r>
              <a:endParaRPr lang="en-US" altLang="ja-JP" dirty="0"/>
            </a:p>
          </p:txBody>
        </p:sp>
        <p:sp>
          <p:nvSpPr>
            <p:cNvPr id="37" name="正方形/長方形 36"/>
            <p:cNvSpPr/>
            <p:nvPr/>
          </p:nvSpPr>
          <p:spPr>
            <a:xfrm>
              <a:off x="3314486" y="2137457"/>
              <a:ext cx="5483150" cy="9767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うん</a:t>
              </a:r>
              <a:r>
                <a:rPr kumimoji="1" lang="ja-JP" altLang="en-US" dirty="0" smtClean="0">
                  <a:solidFill>
                    <a:schemeClr val="tx1"/>
                  </a:solidFill>
                </a:rPr>
                <a:t>運営規定の変更</a:t>
              </a:r>
              <a:endParaRPr kumimoji="1" lang="en-US" altLang="ja-JP" dirty="0" smtClean="0">
                <a:solidFill>
                  <a:schemeClr val="tx1"/>
                </a:solidFill>
              </a:endParaRPr>
            </a:p>
            <a:p>
              <a:pPr algn="ctr"/>
              <a:r>
                <a:rPr kumimoji="1" lang="ja-JP" altLang="en-US" dirty="0" smtClean="0">
                  <a:solidFill>
                    <a:schemeClr val="tx1"/>
                  </a:solidFill>
                </a:rPr>
                <a:t>（市町村又は県に運営規定の変更届け出書を提出）</a:t>
              </a:r>
              <a:endParaRPr kumimoji="1" lang="en-US" altLang="ja-JP" dirty="0" smtClean="0">
                <a:solidFill>
                  <a:schemeClr val="tx1"/>
                </a:solidFill>
              </a:endParaRPr>
            </a:p>
          </p:txBody>
        </p:sp>
        <p:sp>
          <p:nvSpPr>
            <p:cNvPr id="39" name="下矢印 38"/>
            <p:cNvSpPr/>
            <p:nvPr/>
          </p:nvSpPr>
          <p:spPr>
            <a:xfrm rot="10800000">
              <a:off x="7848601" y="2867891"/>
              <a:ext cx="775854" cy="3045215"/>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①</a:t>
              </a:r>
              <a:endParaRPr kumimoji="1" lang="ja-JP" altLang="en-US" dirty="0"/>
            </a:p>
          </p:txBody>
        </p:sp>
        <p:sp>
          <p:nvSpPr>
            <p:cNvPr id="31" name="正方形/長方形 30"/>
            <p:cNvSpPr/>
            <p:nvPr/>
          </p:nvSpPr>
          <p:spPr>
            <a:xfrm>
              <a:off x="7079673" y="3919519"/>
              <a:ext cx="3089564" cy="1122217"/>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smtClean="0"/>
                <a:t>羽島市の登録決定通知書（様式第</a:t>
              </a:r>
              <a:r>
                <a:rPr lang="en-US" altLang="ja-JP" dirty="0" smtClean="0"/>
                <a:t>2</a:t>
              </a:r>
              <a:r>
                <a:rPr lang="ja-JP" altLang="en-US" dirty="0" smtClean="0"/>
                <a:t>号）により通知</a:t>
              </a:r>
              <a:endParaRPr lang="en-US" altLang="ja-JP" dirty="0"/>
            </a:p>
          </p:txBody>
        </p:sp>
        <p:sp>
          <p:nvSpPr>
            <p:cNvPr id="28" name="下矢印 27"/>
            <p:cNvSpPr/>
            <p:nvPr/>
          </p:nvSpPr>
          <p:spPr>
            <a:xfrm>
              <a:off x="3671455" y="2867891"/>
              <a:ext cx="775854" cy="3045215"/>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①</a:t>
              </a:r>
              <a:endParaRPr kumimoji="1" lang="ja-JP" altLang="en-US" dirty="0"/>
            </a:p>
          </p:txBody>
        </p:sp>
        <p:sp>
          <p:nvSpPr>
            <p:cNvPr id="38" name="正方形/長方形 37">
              <a:extLst>
                <a:ext uri="{FF2B5EF4-FFF2-40B4-BE49-F238E27FC236}">
                  <a16:creationId xmlns:a16="http://schemas.microsoft.com/office/drawing/2014/main" id="{C3648861-DE1D-4E54-9AC6-B07676EA265F}"/>
                </a:ext>
              </a:extLst>
            </p:cNvPr>
            <p:cNvSpPr/>
            <p:nvPr/>
          </p:nvSpPr>
          <p:spPr>
            <a:xfrm>
              <a:off x="5062213" y="1637412"/>
              <a:ext cx="1987696" cy="59574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事業所</a:t>
              </a:r>
              <a:endParaRPr kumimoji="1" lang="ja-JP" altLang="en-US" dirty="0">
                <a:solidFill>
                  <a:schemeClr val="tx1"/>
                </a:solidFill>
              </a:endParaRPr>
            </a:p>
          </p:txBody>
        </p:sp>
        <p:sp>
          <p:nvSpPr>
            <p:cNvPr id="27" name="正方形/長方形 26"/>
            <p:cNvSpPr/>
            <p:nvPr/>
          </p:nvSpPr>
          <p:spPr>
            <a:xfrm>
              <a:off x="1972649" y="3807723"/>
              <a:ext cx="3089564" cy="1122217"/>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smtClean="0"/>
                <a:t>羽島市地域生活支援拠点等届出書（様式第</a:t>
              </a:r>
              <a:r>
                <a:rPr lang="en-US" altLang="ja-JP" dirty="0" smtClean="0"/>
                <a:t>1</a:t>
              </a:r>
              <a:r>
                <a:rPr lang="ja-JP" altLang="en-US" dirty="0" smtClean="0"/>
                <a:t>号）に変更した運営規定の写し及び指定通知書を添付して提出</a:t>
              </a:r>
              <a:r>
                <a:rPr lang="en-US" altLang="ja-JP" dirty="0" smtClean="0"/>
                <a:t> </a:t>
              </a:r>
              <a:endParaRPr lang="en-US" altLang="ja-JP" dirty="0"/>
            </a:p>
          </p:txBody>
        </p:sp>
        <p:sp>
          <p:nvSpPr>
            <p:cNvPr id="29" name="テキスト ボックス 28"/>
            <p:cNvSpPr txBox="1"/>
            <p:nvPr/>
          </p:nvSpPr>
          <p:spPr>
            <a:xfrm>
              <a:off x="3865550" y="3409287"/>
              <a:ext cx="567949" cy="369332"/>
            </a:xfrm>
            <a:prstGeom prst="rect">
              <a:avLst/>
            </a:prstGeom>
            <a:noFill/>
          </p:spPr>
          <p:txBody>
            <a:bodyPr wrap="square" rtlCol="0">
              <a:spAutoFit/>
            </a:bodyPr>
            <a:lstStyle/>
            <a:p>
              <a:r>
                <a:rPr kumimoji="1" lang="ja-JP" altLang="en-US" dirty="0" smtClean="0"/>
                <a:t>①</a:t>
              </a:r>
              <a:endParaRPr kumimoji="1" lang="ja-JP" altLang="en-US" dirty="0"/>
            </a:p>
          </p:txBody>
        </p:sp>
        <p:sp>
          <p:nvSpPr>
            <p:cNvPr id="40" name="テキスト ボックス 39"/>
            <p:cNvSpPr txBox="1"/>
            <p:nvPr/>
          </p:nvSpPr>
          <p:spPr>
            <a:xfrm>
              <a:off x="8056506" y="5227516"/>
              <a:ext cx="567949" cy="369332"/>
            </a:xfrm>
            <a:prstGeom prst="rect">
              <a:avLst/>
            </a:prstGeom>
            <a:noFill/>
          </p:spPr>
          <p:txBody>
            <a:bodyPr wrap="square" rtlCol="0">
              <a:spAutoFit/>
            </a:bodyPr>
            <a:lstStyle/>
            <a:p>
              <a:r>
                <a:rPr kumimoji="1" lang="ja-JP" altLang="en-US" dirty="0" smtClean="0"/>
                <a:t>②</a:t>
              </a:r>
              <a:endParaRPr kumimoji="1" lang="ja-JP" altLang="en-US" dirty="0"/>
            </a:p>
          </p:txBody>
        </p:sp>
      </p:grpSp>
    </p:spTree>
    <p:extLst>
      <p:ext uri="{BB962C8B-B14F-4D97-AF65-F5344CB8AC3E}">
        <p14:creationId xmlns:p14="http://schemas.microsoft.com/office/powerpoint/2010/main" val="914230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レーム">
  <a:themeElements>
    <a:clrScheme name="フレーム">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フレーム">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フレーム">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TotalTime>
  <Words>195</Words>
  <Application>Microsoft Office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ゴシック</vt:lpstr>
      <vt:lpstr>游ゴシック</vt:lpstr>
      <vt:lpstr>游明朝</vt:lpstr>
      <vt:lpstr>Corbel</vt:lpstr>
      <vt:lpstr>Times New Roman</vt:lpstr>
      <vt:lpstr>Wingdings 2</vt:lpstr>
      <vt:lpstr>フレーム</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羽島市の 相談支援体制 　　（現状）</dc:title>
  <dc:creator>水谷　浩之</dc:creator>
  <cp:lastModifiedBy>羽島市</cp:lastModifiedBy>
  <cp:revision>28</cp:revision>
  <cp:lastPrinted>2019-02-07T06:54:17Z</cp:lastPrinted>
  <dcterms:modified xsi:type="dcterms:W3CDTF">2021-01-08T09:03:49Z</dcterms:modified>
</cp:coreProperties>
</file>